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9144000" cy="5143500" type="screen16x9"/>
  <p:notesSz cx="6858000" cy="9144000"/>
  <p:embeddedFontLst>
    <p:embeddedFont>
      <p:font typeface="Gill Sans" panose="020B0604020202020204" charset="0"/>
      <p:regular r:id="rId18"/>
      <p:bold r:id="rId19"/>
    </p:embeddedFont>
    <p:embeddedFont>
      <p:font typeface="Roboto" panose="02000000000000000000"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4" y="4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font" Target="fonts/font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496f2d1e53_2_44: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I’ll </a:t>
            </a:r>
            <a:r>
              <a:rPr lang="en" dirty="0"/>
              <a:t>be presenting my practicum project, which looks at the joint effects of three major air pollutants - ozone , nitrogen dioxide, and fine particulate matter on all-cause mortality at the county level in New York State.</a:t>
            </a:r>
            <a:endParaRPr dirty="0"/>
          </a:p>
        </p:txBody>
      </p:sp>
      <p:sp>
        <p:nvSpPr>
          <p:cNvPr id="96" name="Google Shape;96;g3496f2d1e53_2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34d6c8c545b_0_5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relative contributions of each pollutant to the mixture effect varied across models. NO₂ had the highest weight in the temporally adjusted model, suggesting time-related confounding may influence attribution of mixture effects.</a:t>
            </a:r>
            <a:endParaRPr/>
          </a:p>
        </p:txBody>
      </p:sp>
      <p:sp>
        <p:nvSpPr>
          <p:cNvPr id="166" name="Google Shape;166;g34d6c8c545b_0_5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4d6c8c545b_0_8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QGComp model showed no statistically significant association when adjusting for both spatial and temporal factors. The effect increased slightly when only spatial confounding was adjusted, and was most pronounced under temporal-only adjustment—mirroring the WQS findings.</a:t>
            </a:r>
            <a:endParaRPr/>
          </a:p>
        </p:txBody>
      </p:sp>
      <p:sp>
        <p:nvSpPr>
          <p:cNvPr id="177" name="Google Shape;177;g34d6c8c545b_0_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496f2d1e53_2_6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While results vary by modeling approach and adjustment structure, overall mixture effects were small. Temporal confounding appears to play a key role in effect attenuation. NO₂ was consistently more influential in the models with significant effects.</a:t>
            </a:r>
            <a:endParaRPr/>
          </a:p>
          <a:p>
            <a:pPr marL="0" lvl="0" indent="0" algn="l" rtl="0">
              <a:spcBef>
                <a:spcPts val="0"/>
              </a:spcBef>
              <a:spcAft>
                <a:spcPts val="0"/>
              </a:spcAft>
              <a:buNone/>
            </a:pPr>
            <a:endParaRPr/>
          </a:p>
          <a:p>
            <a:pPr marL="0" lvl="0" indent="0" algn="l" rtl="0">
              <a:spcBef>
                <a:spcPts val="0"/>
              </a:spcBef>
              <a:spcAft>
                <a:spcPts val="0"/>
              </a:spcAft>
              <a:buNone/>
            </a:pPr>
            <a:r>
              <a:rPr lang="en"/>
              <a:t>Several limitations must be considered. County-level data may mask finer-scale exposure-outcome relationships. Additionally, using fixed rather than random effects constrains the capacity to model variability at the county level.</a:t>
            </a:r>
            <a:endParaRPr/>
          </a:p>
        </p:txBody>
      </p:sp>
      <p:sp>
        <p:nvSpPr>
          <p:cNvPr id="184" name="Google Shape;184;g3496f2d1e53_2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3496f2d1e53_0_1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sum, this study provides some evidence for a potential weak but positive association between pollutant mixtures and all-cause mortality, particularly when spatial factors are not controlled. Further research is needed to evaluate these relationships in broader populations and with more accurate adjustment for spatial and temporal confounding.</a:t>
            </a:r>
            <a:endParaRPr/>
          </a:p>
        </p:txBody>
      </p:sp>
      <p:sp>
        <p:nvSpPr>
          <p:cNvPr id="191" name="Google Shape;191;g3496f2d1e53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496f2d1e53_2_7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9" name="Google Shape;199;g3496f2d1e53_2_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496f2d1e53_2_5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PM2.5 and NO2 are well-established individual contributors to mortality, and O3 is has a causal link to respiratory effects in the short and long-term. </a:t>
            </a:r>
            <a:r>
              <a:rPr lang="en">
                <a:solidFill>
                  <a:schemeClr val="dk1"/>
                </a:solidFill>
              </a:rPr>
              <a:t>However, ambient pollution occurs as complex mixtures, and the cumulative impact of multiple pollutants remains under characterized. </a:t>
            </a:r>
            <a:r>
              <a:rPr lang="en"/>
              <a:t> WHO acknowledges this gap,</a:t>
            </a:r>
            <a:r>
              <a:rPr lang="en">
                <a:solidFill>
                  <a:schemeClr val="dk1"/>
                </a:solidFill>
              </a:rPr>
              <a:t> with their guidelines stemming from research that mostly focuses on air pollution effects using single-pollutant models. </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endParaRPr/>
          </a:p>
        </p:txBody>
      </p:sp>
      <p:sp>
        <p:nvSpPr>
          <p:cNvPr id="102" name="Google Shape;102;g3496f2d1e53_2_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496f2d1e53_0_5: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This study evaluates the joint effect of PM₂.₅, NO₂, and O₃ on all-cause mortality using two mixture modeling approaches.</a:t>
            </a:r>
            <a:r>
              <a:rPr lang="en"/>
              <a:t> We compare two mixture modeling approaches: weighted quantile sum regression and quantile g-computation.</a:t>
            </a:r>
            <a:endParaRPr/>
          </a:p>
          <a:p>
            <a:pPr marL="0" lvl="0" indent="0" algn="l" rtl="0">
              <a:spcBef>
                <a:spcPts val="0"/>
              </a:spcBef>
              <a:spcAft>
                <a:spcPts val="0"/>
              </a:spcAft>
              <a:buNone/>
            </a:pPr>
            <a:endParaRPr/>
          </a:p>
          <a:p>
            <a:pPr marL="0" lvl="0" indent="0" algn="l" rtl="0">
              <a:spcBef>
                <a:spcPts val="0"/>
              </a:spcBef>
              <a:spcAft>
                <a:spcPts val="0"/>
              </a:spcAft>
              <a:buNone/>
            </a:pPr>
            <a:r>
              <a:rPr lang="en"/>
              <a:t>We aim to quantify the association between this air pollution mixture and mortality and evaluate how statistical assumptions and confounding structures influence the resulting effect estimates. WQS and QGComp offer complementary strengths for mixture inference.</a:t>
            </a:r>
            <a:endParaRPr/>
          </a:p>
        </p:txBody>
      </p:sp>
      <p:sp>
        <p:nvSpPr>
          <p:cNvPr id="110" name="Google Shape;110;g3496f2d1e53_0_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3496f2d1e53_2_55: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Air pollution data came from satellite-based modeled estimates and was aggregated monthly at the county level. Mortality and population data came from the CDC</a:t>
            </a:r>
            <a:r>
              <a:rPr lang="en">
                <a:solidFill>
                  <a:schemeClr val="dk1"/>
                </a:solidFill>
              </a:rPr>
              <a:t>, and covariate data were drawn from census and environmental sources. NDVI was used to account for greenness, serving as a proxy for environmental quality. All data was aggregated to the county level, individual observations occurring for each month and county.</a:t>
            </a:r>
            <a:endParaRPr/>
          </a:p>
        </p:txBody>
      </p:sp>
      <p:sp>
        <p:nvSpPr>
          <p:cNvPr id="116" name="Google Shape;116;g3496f2d1e53_2_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496f2d1e53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WQS regression categorically transforms exposures into quantile-based categories - I chose to use deciles for this study based on previous studies looking at the relationship between other air pollutant mixtures and mortality. </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Includes a set of weights quantifying each exposure’s contribution to the exposure index and effect estimate</a:t>
            </a:r>
            <a:endParaRPr/>
          </a:p>
          <a:p>
            <a:pPr marL="0" lvl="0" indent="0" algn="l" rtl="0">
              <a:spcBef>
                <a:spcPts val="0"/>
              </a:spcBef>
              <a:spcAft>
                <a:spcPts val="0"/>
              </a:spcAft>
              <a:buNone/>
            </a:pPr>
            <a:endParaRPr/>
          </a:p>
          <a:p>
            <a:pPr marL="0" lvl="0" indent="0" algn="l" rtl="0">
              <a:spcBef>
                <a:spcPts val="0"/>
              </a:spcBef>
              <a:spcAft>
                <a:spcPts val="0"/>
              </a:spcAft>
              <a:buNone/>
            </a:pPr>
            <a:r>
              <a:rPr lang="en"/>
              <a:t>WQS reduces multicollinearity among exposures by constructing an index. However, it imposes directional homogeneity, potentially biasing effect estimates if some pollutants have opposing effects.</a:t>
            </a:r>
            <a:endParaRPr/>
          </a:p>
        </p:txBody>
      </p:sp>
      <p:sp>
        <p:nvSpPr>
          <p:cNvPr id="124" name="Google Shape;124;g3496f2d1e53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34d6c8c545b_0_2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QGComp addresses these limitations of WQS by allowing directional heterogeneity and nonlinear modeling. It provides a more flexible framework for causal inference under appropriate assumptions - no unmeasured confounding, but no need for directional homogeneity.</a:t>
            </a:r>
            <a:endParaRPr/>
          </a:p>
          <a:p>
            <a:pPr marL="0" lvl="0" indent="0" algn="l" rtl="0">
              <a:spcBef>
                <a:spcPts val="0"/>
              </a:spcBef>
              <a:spcAft>
                <a:spcPts val="0"/>
              </a:spcAft>
              <a:buNone/>
            </a:pPr>
            <a:endParaRPr/>
          </a:p>
          <a:p>
            <a:pPr marL="0" lvl="0" indent="0" algn="l" rtl="0">
              <a:spcBef>
                <a:spcPts val="0"/>
              </a:spcBef>
              <a:spcAft>
                <a:spcPts val="0"/>
              </a:spcAft>
              <a:buNone/>
            </a:pPr>
            <a:r>
              <a:rPr lang="en">
                <a:solidFill>
                  <a:schemeClr val="dk1"/>
                </a:solidFill>
              </a:rPr>
              <a:t>WQS - only under no unmeasured confounding, large sample sizes, and directional homogeneity assumptions, can causal effects be estimated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
                <a:solidFill>
                  <a:schemeClr val="dk1"/>
                </a:solidFill>
              </a:rPr>
              <a:t>When bootstrapping, individual weights are not calculated using the qgcomp() package.</a:t>
            </a:r>
            <a:br>
              <a:rPr lang="en">
                <a:solidFill>
                  <a:schemeClr val="dk1"/>
                </a:solidFill>
              </a:rPr>
            </a:br>
            <a:endParaRPr>
              <a:solidFill>
                <a:schemeClr val="dk1"/>
              </a:solidFill>
            </a:endParaRPr>
          </a:p>
        </p:txBody>
      </p:sp>
      <p:sp>
        <p:nvSpPr>
          <p:cNvPr id="135" name="Google Shape;135;g34d6c8c545b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34d6c8c545b_0_34: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gwqs() package in R was used to produce the WQS regression models, while the qgcomp() package was used to produce the quantile g-computed models.</a:t>
            </a:r>
            <a:endParaRPr>
              <a:solidFill>
                <a:schemeClr val="dk1"/>
              </a:solidFill>
            </a:endParaRPr>
          </a:p>
          <a:p>
            <a:pPr marL="0" lvl="0" indent="0" algn="l" rtl="0">
              <a:spcBef>
                <a:spcPts val="0"/>
              </a:spcBef>
              <a:spcAft>
                <a:spcPts val="0"/>
              </a:spcAft>
              <a:buNone/>
            </a:pPr>
            <a:endParaRPr/>
          </a:p>
          <a:p>
            <a:pPr marL="0" lvl="0" indent="0" algn="l" rtl="0">
              <a:spcBef>
                <a:spcPts val="0"/>
              </a:spcBef>
              <a:spcAft>
                <a:spcPts val="0"/>
              </a:spcAft>
              <a:buNone/>
            </a:pPr>
            <a:r>
              <a:rPr lang="en"/>
              <a:t>To evaluate potential confounding, I ran three sets of models with different adjustment strategies: spatial-only, temporal-only, and joint spatial-temporal adjustment. All models used a Poisson link function and included multiple covariates.</a:t>
            </a:r>
            <a:endParaRPr/>
          </a:p>
        </p:txBody>
      </p:sp>
      <p:sp>
        <p:nvSpPr>
          <p:cNvPr id="142" name="Google Shape;142;g34d6c8c545b_0_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496f2d1e53_2_60:notes"/>
          <p:cNvSpPr txBox="1">
            <a:spLocks noGrp="1"/>
          </p:cNvSpPr>
          <p:nvPr>
            <p:ph type="body" idx="1"/>
          </p:nvPr>
        </p:nvSpPr>
        <p:spPr>
          <a:xfrm>
            <a:off x="685800" y="4400550"/>
            <a:ext cx="5486400" cy="36004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exposure variables were not strongly correlated, which mitigates concerns about collinearity in the mixture models. Stronger associations between mortality and race/income highlight the importance of adjusting for structural and demographic factors.</a:t>
            </a:r>
            <a:endParaRPr/>
          </a:p>
          <a:p>
            <a:pPr marL="0" lvl="0" indent="0" algn="l" rtl="0">
              <a:spcBef>
                <a:spcPts val="0"/>
              </a:spcBef>
              <a:spcAft>
                <a:spcPts val="0"/>
              </a:spcAft>
              <a:buNone/>
            </a:pPr>
            <a:endParaRPr/>
          </a:p>
          <a:p>
            <a:pPr marL="0" lvl="0" indent="0" algn="l" rtl="0">
              <a:spcBef>
                <a:spcPts val="0"/>
              </a:spcBef>
              <a:spcAft>
                <a:spcPts val="0"/>
              </a:spcAft>
              <a:buNone/>
            </a:pPr>
            <a:r>
              <a:rPr lang="en"/>
              <a:t>When evaluated individually, only NO₂ showed a modest positive association with mortality, while O₃ had a small negative effect and PM₂.₅ was not statistically significant. These results may reflect confounding or suppression effects.</a:t>
            </a:r>
            <a:endParaRPr/>
          </a:p>
        </p:txBody>
      </p:sp>
      <p:sp>
        <p:nvSpPr>
          <p:cNvPr id="149" name="Google Shape;149;g3496f2d1e53_2_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3496f2d1e53_0_1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WQS model adjusting for both spatial and temporal confounding yielded a small but significant increase in mortality risk per decile increase in exposure mixture. The effect was attenuated when adjusting for spatial confounding alone and maximized when only temporal confounding was adjusted.</a:t>
            </a:r>
            <a:endParaRPr/>
          </a:p>
        </p:txBody>
      </p:sp>
      <p:sp>
        <p:nvSpPr>
          <p:cNvPr id="157" name="Google Shape;157;g3496f2d1e53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7"/>
        <p:cNvGrpSpPr/>
        <p:nvPr/>
      </p:nvGrpSpPr>
      <p:grpSpPr>
        <a:xfrm>
          <a:off x="0" y="0"/>
          <a:ext cx="0" cy="0"/>
          <a:chOff x="0" y="0"/>
          <a:chExt cx="0" cy="0"/>
        </a:xfrm>
      </p:grpSpPr>
      <p:sp>
        <p:nvSpPr>
          <p:cNvPr id="58" name="Google Shape;58;p14"/>
          <p:cNvSpPr txBox="1">
            <a:spLocks noGrp="1"/>
          </p:cNvSpPr>
          <p:nvPr>
            <p:ph type="ctrTitle"/>
          </p:nvPr>
        </p:nvSpPr>
        <p:spPr>
          <a:xfrm>
            <a:off x="4114800" y="2000250"/>
            <a:ext cx="4921593" cy="1485900"/>
          </a:xfrm>
          <a:prstGeom prst="rect">
            <a:avLst/>
          </a:prstGeom>
          <a:noFill/>
          <a:ln>
            <a:noFill/>
          </a:ln>
        </p:spPr>
        <p:txBody>
          <a:bodyPr spcFirstLastPara="1" wrap="square" lIns="68575" tIns="34275" rIns="68575" bIns="34275" anchor="ctr" anchorCtr="0">
            <a:noAutofit/>
          </a:bodyPr>
          <a:lstStyle>
            <a:lvl1pPr lvl="0" algn="r">
              <a:spcBef>
                <a:spcPts val="0"/>
              </a:spcBef>
              <a:spcAft>
                <a:spcPts val="0"/>
              </a:spcAft>
              <a:buClr>
                <a:srgbClr val="286FB7"/>
              </a:buClr>
              <a:buSzPts val="3200"/>
              <a:buFont typeface="Arial"/>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59" name="Google Shape;59;p14"/>
          <p:cNvSpPr txBox="1">
            <a:spLocks noGrp="1"/>
          </p:cNvSpPr>
          <p:nvPr>
            <p:ph type="subTitle" idx="1"/>
          </p:nvPr>
        </p:nvSpPr>
        <p:spPr>
          <a:xfrm>
            <a:off x="2628219" y="3839251"/>
            <a:ext cx="6400800" cy="571500"/>
          </a:xfrm>
          <a:prstGeom prst="rect">
            <a:avLst/>
          </a:prstGeom>
          <a:noFill/>
          <a:ln>
            <a:noFill/>
          </a:ln>
        </p:spPr>
        <p:txBody>
          <a:bodyPr spcFirstLastPara="1" wrap="square" lIns="68575" tIns="34275" rIns="68575" bIns="34275" anchor="t" anchorCtr="0">
            <a:noAutofit/>
          </a:bodyPr>
          <a:lstStyle>
            <a:lvl1pPr lvl="0" algn="r">
              <a:spcBef>
                <a:spcPts val="400"/>
              </a:spcBef>
              <a:spcAft>
                <a:spcPts val="0"/>
              </a:spcAft>
              <a:buClr>
                <a:srgbClr val="286FB7"/>
              </a:buClr>
              <a:buSzPts val="2100"/>
              <a:buNone/>
              <a:defRPr/>
            </a:lvl1pPr>
            <a:lvl2pPr lvl="1" algn="l">
              <a:lnSpc>
                <a:spcPct val="100000"/>
              </a:lnSpc>
              <a:spcBef>
                <a:spcPts val="300"/>
              </a:spcBef>
              <a:spcAft>
                <a:spcPts val="0"/>
              </a:spcAft>
              <a:buClr>
                <a:srgbClr val="E68323"/>
              </a:buClr>
              <a:buSzPts val="1400"/>
              <a:buChar char="–"/>
              <a:defRPr/>
            </a:lvl2pPr>
            <a:lvl3pPr lvl="2" algn="l">
              <a:spcBef>
                <a:spcPts val="300"/>
              </a:spcBef>
              <a:spcAft>
                <a:spcPts val="0"/>
              </a:spcAft>
              <a:buClr>
                <a:srgbClr val="286FB7"/>
              </a:buClr>
              <a:buSzPts val="1400"/>
              <a:buChar char="•"/>
              <a:defRPr/>
            </a:lvl3pPr>
            <a:lvl4pPr lvl="3" algn="l">
              <a:spcBef>
                <a:spcPts val="300"/>
              </a:spcBef>
              <a:spcAft>
                <a:spcPts val="0"/>
              </a:spcAft>
              <a:buClr>
                <a:srgbClr val="286FB7"/>
              </a:buClr>
              <a:buSzPts val="1400"/>
              <a:buChar char="–"/>
              <a:defRPr/>
            </a:lvl4pPr>
            <a:lvl5pPr lvl="4" algn="l">
              <a:lnSpc>
                <a:spcPct val="100000"/>
              </a:lnSpc>
              <a:spcBef>
                <a:spcPts val="300"/>
              </a:spcBef>
              <a:spcAft>
                <a:spcPts val="0"/>
              </a:spcAft>
              <a:buClr>
                <a:srgbClr val="286FB7"/>
              </a:buClr>
              <a:buSzPts val="1400"/>
              <a:buChar char="»"/>
              <a:defRPr/>
            </a:lvl5pPr>
            <a:lvl6pPr lvl="5" algn="l">
              <a:spcBef>
                <a:spcPts val="300"/>
              </a:spcBef>
              <a:spcAft>
                <a:spcPts val="0"/>
              </a:spcAft>
              <a:buClr>
                <a:schemeClr val="lt1"/>
              </a:buClr>
              <a:buSzPts val="1400"/>
              <a:buChar char="•"/>
              <a:defRPr/>
            </a:lvl6pPr>
            <a:lvl7pPr lvl="6" algn="l">
              <a:spcBef>
                <a:spcPts val="300"/>
              </a:spcBef>
              <a:spcAft>
                <a:spcPts val="0"/>
              </a:spcAft>
              <a:buClr>
                <a:schemeClr val="lt1"/>
              </a:buClr>
              <a:buSzPts val="1400"/>
              <a:buChar char="•"/>
              <a:defRPr/>
            </a:lvl7pPr>
            <a:lvl8pPr lvl="7" algn="l">
              <a:spcBef>
                <a:spcPts val="300"/>
              </a:spcBef>
              <a:spcAft>
                <a:spcPts val="0"/>
              </a:spcAft>
              <a:buClr>
                <a:schemeClr val="lt1"/>
              </a:buClr>
              <a:buSzPts val="1400"/>
              <a:buChar char="•"/>
              <a:defRPr/>
            </a:lvl8pPr>
            <a:lvl9pPr lvl="8" algn="l">
              <a:spcBef>
                <a:spcPts val="300"/>
              </a:spcBef>
              <a:spcAft>
                <a:spcPts val="0"/>
              </a:spcAft>
              <a:buClr>
                <a:schemeClr val="lt1"/>
              </a:buClr>
              <a:buSzPts val="1400"/>
              <a:buChar char="•"/>
              <a:defRPr/>
            </a:lvl9pPr>
          </a:lstStyle>
          <a:p>
            <a:endParaRPr/>
          </a:p>
        </p:txBody>
      </p:sp>
      <p:sp>
        <p:nvSpPr>
          <p:cNvPr id="60" name="Google Shape;60;p14"/>
          <p:cNvSpPr txBox="1"/>
          <p:nvPr/>
        </p:nvSpPr>
        <p:spPr>
          <a:xfrm>
            <a:off x="786514" y="215811"/>
            <a:ext cx="138548" cy="276999"/>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1400">
              <a:solidFill>
                <a:schemeClr val="lt1"/>
              </a:solidFill>
              <a:latin typeface="Gill Sans"/>
              <a:ea typeface="Gill Sans"/>
              <a:cs typeface="Gill Sans"/>
              <a:sym typeface="Gill Sans"/>
            </a:endParaRPr>
          </a:p>
        </p:txBody>
      </p:sp>
      <p:pic>
        <p:nvPicPr>
          <p:cNvPr id="61" name="Google Shape;61;p14"/>
          <p:cNvPicPr preferRelativeResize="0"/>
          <p:nvPr/>
        </p:nvPicPr>
        <p:blipFill rotWithShape="1">
          <a:blip r:embed="rId2">
            <a:alphaModFix/>
          </a:blip>
          <a:srcRect/>
          <a:stretch/>
        </p:blipFill>
        <p:spPr>
          <a:xfrm>
            <a:off x="-490537" y="514350"/>
            <a:ext cx="5095875" cy="42495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lvl1pPr lvl="0" algn="l">
              <a:spcBef>
                <a:spcPts val="0"/>
              </a:spcBef>
              <a:spcAft>
                <a:spcPts val="0"/>
              </a:spcAft>
              <a:buClr>
                <a:srgbClr val="286FB7"/>
              </a:buClr>
              <a:buSzPts val="3200"/>
              <a:buFont typeface="Arial"/>
              <a:buNone/>
              <a:defRPr>
                <a:latin typeface="Arial"/>
                <a:ea typeface="Arial"/>
                <a:cs typeface="Arial"/>
                <a:sym typeface="Aria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4" name="Google Shape;64;p15"/>
          <p:cNvSpPr txBox="1">
            <a:spLocks noGrp="1"/>
          </p:cNvSpPr>
          <p:nvPr>
            <p:ph type="body" idx="1"/>
          </p:nvPr>
        </p:nvSpPr>
        <p:spPr>
          <a:xfrm>
            <a:off x="457200" y="1200154"/>
            <a:ext cx="8229600" cy="3505196"/>
          </a:xfrm>
          <a:prstGeom prst="rect">
            <a:avLst/>
          </a:prstGeom>
          <a:noFill/>
          <a:ln>
            <a:noFill/>
          </a:ln>
        </p:spPr>
        <p:txBody>
          <a:bodyPr spcFirstLastPara="1" wrap="square" lIns="68575" tIns="34275" rIns="68575" bIns="34275" anchor="t" anchorCtr="0">
            <a:normAutofit/>
          </a:bodyPr>
          <a:lstStyle>
            <a:lvl1pPr marL="457200" lvl="0" indent="-323850" algn="l">
              <a:lnSpc>
                <a:spcPct val="100000"/>
              </a:lnSpc>
              <a:spcBef>
                <a:spcPts val="0"/>
              </a:spcBef>
              <a:spcAft>
                <a:spcPts val="0"/>
              </a:spcAft>
              <a:buClr>
                <a:srgbClr val="286FB7"/>
              </a:buClr>
              <a:buSzPts val="1500"/>
              <a:buChar char="•"/>
              <a:defRPr sz="1500">
                <a:latin typeface="Avenir"/>
                <a:ea typeface="Avenir"/>
                <a:cs typeface="Avenir"/>
                <a:sym typeface="Avenir"/>
              </a:defRPr>
            </a:lvl1pPr>
            <a:lvl2pPr marL="914400" lvl="1" indent="-323850" algn="l">
              <a:lnSpc>
                <a:spcPct val="100000"/>
              </a:lnSpc>
              <a:spcBef>
                <a:spcPts val="0"/>
              </a:spcBef>
              <a:spcAft>
                <a:spcPts val="0"/>
              </a:spcAft>
              <a:buClr>
                <a:srgbClr val="389DAA"/>
              </a:buClr>
              <a:buSzPts val="1500"/>
              <a:buChar char="–"/>
              <a:defRPr sz="1500">
                <a:solidFill>
                  <a:srgbClr val="389DAA"/>
                </a:solidFill>
                <a:latin typeface="Avenir"/>
                <a:ea typeface="Avenir"/>
                <a:cs typeface="Avenir"/>
                <a:sym typeface="Avenir"/>
              </a:defRPr>
            </a:lvl2pPr>
            <a:lvl3pPr marL="1371600" lvl="2" indent="-323850" algn="l">
              <a:spcBef>
                <a:spcPts val="300"/>
              </a:spcBef>
              <a:spcAft>
                <a:spcPts val="0"/>
              </a:spcAft>
              <a:buClr>
                <a:srgbClr val="286FB7"/>
              </a:buClr>
              <a:buSzPts val="1500"/>
              <a:buChar char="•"/>
              <a:defRPr>
                <a:latin typeface="Gill Sans"/>
                <a:ea typeface="Gill Sans"/>
                <a:cs typeface="Gill Sans"/>
                <a:sym typeface="Gill Sans"/>
              </a:defRPr>
            </a:lvl3pPr>
            <a:lvl4pPr marL="1828800" lvl="3" indent="-317500" algn="l">
              <a:spcBef>
                <a:spcPts val="300"/>
              </a:spcBef>
              <a:spcAft>
                <a:spcPts val="0"/>
              </a:spcAft>
              <a:buClr>
                <a:srgbClr val="286FB7"/>
              </a:buClr>
              <a:buSzPts val="1400"/>
              <a:buChar char="–"/>
              <a:defRPr>
                <a:latin typeface="Gill Sans"/>
                <a:ea typeface="Gill Sans"/>
                <a:cs typeface="Gill Sans"/>
                <a:sym typeface="Gill Sans"/>
              </a:defRPr>
            </a:lvl4pPr>
            <a:lvl5pPr marL="2286000" lvl="4" indent="-355600" algn="l">
              <a:lnSpc>
                <a:spcPct val="100000"/>
              </a:lnSpc>
              <a:spcBef>
                <a:spcPts val="400"/>
              </a:spcBef>
              <a:spcAft>
                <a:spcPts val="0"/>
              </a:spcAft>
              <a:buClr>
                <a:srgbClr val="286FB7"/>
              </a:buClr>
              <a:buSzPts val="2000"/>
              <a:buChar char="»"/>
              <a:defRPr>
                <a:latin typeface="Gill Sans"/>
                <a:ea typeface="Gill Sans"/>
                <a:cs typeface="Gill Sans"/>
                <a:sym typeface="Gill Sans"/>
              </a:defRPr>
            </a:lvl5pPr>
            <a:lvl6pPr marL="2743200" lvl="5" indent="-317500" algn="l">
              <a:spcBef>
                <a:spcPts val="300"/>
              </a:spcBef>
              <a:spcAft>
                <a:spcPts val="0"/>
              </a:spcAft>
              <a:buClr>
                <a:schemeClr val="lt1"/>
              </a:buClr>
              <a:buSzPts val="1400"/>
              <a:buChar char="•"/>
              <a:defRPr/>
            </a:lvl6pPr>
            <a:lvl7pPr marL="3200400" lvl="6" indent="-317500" algn="l">
              <a:spcBef>
                <a:spcPts val="300"/>
              </a:spcBef>
              <a:spcAft>
                <a:spcPts val="0"/>
              </a:spcAft>
              <a:buClr>
                <a:schemeClr val="lt1"/>
              </a:buClr>
              <a:buSzPts val="1400"/>
              <a:buChar char="•"/>
              <a:defRPr/>
            </a:lvl7pPr>
            <a:lvl8pPr marL="3657600" lvl="7" indent="-317500" algn="l">
              <a:spcBef>
                <a:spcPts val="300"/>
              </a:spcBef>
              <a:spcAft>
                <a:spcPts val="0"/>
              </a:spcAft>
              <a:buClr>
                <a:schemeClr val="lt1"/>
              </a:buClr>
              <a:buSzPts val="1400"/>
              <a:buChar char="•"/>
              <a:defRPr/>
            </a:lvl8pPr>
            <a:lvl9pPr marL="4114800" lvl="8" indent="-317500" algn="l">
              <a:spcBef>
                <a:spcPts val="300"/>
              </a:spcBef>
              <a:spcAft>
                <a:spcPts val="0"/>
              </a:spcAft>
              <a:buClr>
                <a:schemeClr val="lt1"/>
              </a:buClr>
              <a:buSzPts val="1400"/>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Clr>
                <a:srgbClr val="286FB7"/>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67" name="Google Shape;67;p16"/>
          <p:cNvSpPr txBox="1">
            <a:spLocks noGrp="1"/>
          </p:cNvSpPr>
          <p:nvPr>
            <p:ph type="body" idx="1"/>
          </p:nvPr>
        </p:nvSpPr>
        <p:spPr>
          <a:xfrm>
            <a:off x="2209800" y="1200154"/>
            <a:ext cx="6477000" cy="3505196"/>
          </a:xfrm>
          <a:prstGeom prst="rect">
            <a:avLst/>
          </a:prstGeom>
          <a:noFill/>
          <a:ln>
            <a:noFill/>
          </a:ln>
        </p:spPr>
        <p:txBody>
          <a:bodyPr spcFirstLastPara="1" wrap="square" lIns="68575" tIns="34275" rIns="68575" bIns="34275" anchor="t" anchorCtr="0">
            <a:normAutofit/>
          </a:bodyPr>
          <a:lstStyle>
            <a:lvl1pPr marL="457200" lvl="0" indent="-361950" algn="l">
              <a:spcBef>
                <a:spcPts val="400"/>
              </a:spcBef>
              <a:spcAft>
                <a:spcPts val="0"/>
              </a:spcAft>
              <a:buClr>
                <a:srgbClr val="286FB7"/>
              </a:buClr>
              <a:buSzPts val="2100"/>
              <a:buChar char="•"/>
              <a:defRPr>
                <a:latin typeface="Gill Sans"/>
                <a:ea typeface="Gill Sans"/>
                <a:cs typeface="Gill Sans"/>
                <a:sym typeface="Gill Sans"/>
              </a:defRPr>
            </a:lvl1pPr>
            <a:lvl2pPr marL="914400" lvl="1" indent="-342900" algn="l">
              <a:lnSpc>
                <a:spcPct val="100000"/>
              </a:lnSpc>
              <a:spcBef>
                <a:spcPts val="400"/>
              </a:spcBef>
              <a:spcAft>
                <a:spcPts val="0"/>
              </a:spcAft>
              <a:buClr>
                <a:srgbClr val="E68323"/>
              </a:buClr>
              <a:buSzPts val="1800"/>
              <a:buChar char="–"/>
              <a:defRPr>
                <a:latin typeface="Gill Sans"/>
                <a:ea typeface="Gill Sans"/>
                <a:cs typeface="Gill Sans"/>
                <a:sym typeface="Gill Sans"/>
              </a:defRPr>
            </a:lvl2pPr>
            <a:lvl3pPr marL="1371600" lvl="2" indent="-323850" algn="l">
              <a:spcBef>
                <a:spcPts val="300"/>
              </a:spcBef>
              <a:spcAft>
                <a:spcPts val="0"/>
              </a:spcAft>
              <a:buClr>
                <a:srgbClr val="286FB7"/>
              </a:buClr>
              <a:buSzPts val="1500"/>
              <a:buChar char="•"/>
              <a:defRPr>
                <a:latin typeface="Gill Sans"/>
                <a:ea typeface="Gill Sans"/>
                <a:cs typeface="Gill Sans"/>
                <a:sym typeface="Gill Sans"/>
              </a:defRPr>
            </a:lvl3pPr>
            <a:lvl4pPr marL="1828800" lvl="3" indent="-317500" algn="l">
              <a:spcBef>
                <a:spcPts val="300"/>
              </a:spcBef>
              <a:spcAft>
                <a:spcPts val="0"/>
              </a:spcAft>
              <a:buClr>
                <a:srgbClr val="286FB7"/>
              </a:buClr>
              <a:buSzPts val="1400"/>
              <a:buChar char="–"/>
              <a:defRPr>
                <a:latin typeface="Gill Sans"/>
                <a:ea typeface="Gill Sans"/>
                <a:cs typeface="Gill Sans"/>
                <a:sym typeface="Gill Sans"/>
              </a:defRPr>
            </a:lvl4pPr>
            <a:lvl5pPr marL="2286000" lvl="4" indent="-355600" algn="l">
              <a:lnSpc>
                <a:spcPct val="100000"/>
              </a:lnSpc>
              <a:spcBef>
                <a:spcPts val="400"/>
              </a:spcBef>
              <a:spcAft>
                <a:spcPts val="0"/>
              </a:spcAft>
              <a:buClr>
                <a:srgbClr val="286FB7"/>
              </a:buClr>
              <a:buSzPts val="2000"/>
              <a:buChar char="»"/>
              <a:defRPr>
                <a:latin typeface="Gill Sans"/>
                <a:ea typeface="Gill Sans"/>
                <a:cs typeface="Gill Sans"/>
                <a:sym typeface="Gill Sans"/>
              </a:defRPr>
            </a:lvl5pPr>
            <a:lvl6pPr marL="2743200" lvl="5" indent="-317500" algn="l">
              <a:spcBef>
                <a:spcPts val="300"/>
              </a:spcBef>
              <a:spcAft>
                <a:spcPts val="0"/>
              </a:spcAft>
              <a:buClr>
                <a:schemeClr val="lt1"/>
              </a:buClr>
              <a:buSzPts val="1400"/>
              <a:buChar char="•"/>
              <a:defRPr/>
            </a:lvl6pPr>
            <a:lvl7pPr marL="3200400" lvl="6" indent="-317500" algn="l">
              <a:spcBef>
                <a:spcPts val="300"/>
              </a:spcBef>
              <a:spcAft>
                <a:spcPts val="0"/>
              </a:spcAft>
              <a:buClr>
                <a:schemeClr val="lt1"/>
              </a:buClr>
              <a:buSzPts val="1400"/>
              <a:buChar char="•"/>
              <a:defRPr/>
            </a:lvl7pPr>
            <a:lvl8pPr marL="3657600" lvl="7" indent="-317500" algn="l">
              <a:spcBef>
                <a:spcPts val="300"/>
              </a:spcBef>
              <a:spcAft>
                <a:spcPts val="0"/>
              </a:spcAft>
              <a:buClr>
                <a:schemeClr val="lt1"/>
              </a:buClr>
              <a:buSzPts val="1400"/>
              <a:buChar char="•"/>
              <a:defRPr/>
            </a:lvl8pPr>
            <a:lvl9pPr marL="4114800" lvl="8" indent="-317500" algn="l">
              <a:spcBef>
                <a:spcPts val="300"/>
              </a:spcBef>
              <a:spcAft>
                <a:spcPts val="0"/>
              </a:spcAft>
              <a:buClr>
                <a:schemeClr val="lt1"/>
              </a:buClr>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8"/>
        <p:cNvGrpSpPr/>
        <p:nvPr/>
      </p:nvGrpSpPr>
      <p:grpSpPr>
        <a:xfrm>
          <a:off x="0" y="0"/>
          <a:ext cx="0" cy="0"/>
          <a:chOff x="0" y="0"/>
          <a:chExt cx="0" cy="0"/>
        </a:xfrm>
      </p:grpSpPr>
      <p:sp>
        <p:nvSpPr>
          <p:cNvPr id="69" name="Google Shape;69;p17"/>
          <p:cNvSpPr txBox="1">
            <a:spLocks noGrp="1"/>
          </p:cNvSpPr>
          <p:nvPr>
            <p:ph type="title"/>
          </p:nvPr>
        </p:nvSpPr>
        <p:spPr>
          <a:xfrm>
            <a:off x="762000" y="2295527"/>
            <a:ext cx="8229600" cy="1021556"/>
          </a:xfrm>
          <a:prstGeom prst="rect">
            <a:avLst/>
          </a:prstGeom>
          <a:noFill/>
          <a:ln>
            <a:noFill/>
          </a:ln>
        </p:spPr>
        <p:txBody>
          <a:bodyPr spcFirstLastPara="1" wrap="square" lIns="68575" tIns="34275" rIns="68575" bIns="34275" anchor="b" anchorCtr="0">
            <a:noAutofit/>
          </a:bodyPr>
          <a:lstStyle>
            <a:lvl1pPr lvl="0" algn="l">
              <a:spcBef>
                <a:spcPts val="0"/>
              </a:spcBef>
              <a:spcAft>
                <a:spcPts val="0"/>
              </a:spcAft>
              <a:buClr>
                <a:srgbClr val="286FB7"/>
              </a:buClr>
              <a:buSzPts val="4100"/>
              <a:buFont typeface="Twentieth Century"/>
              <a:buNone/>
              <a:defRPr sz="4100" b="1" cap="none">
                <a:latin typeface="Twentieth Century"/>
                <a:ea typeface="Twentieth Century"/>
                <a:cs typeface="Twentieth Century"/>
                <a:sym typeface="Twentieth Century"/>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0" name="Google Shape;70;p17"/>
          <p:cNvSpPr txBox="1">
            <a:spLocks noGrp="1"/>
          </p:cNvSpPr>
          <p:nvPr>
            <p:ph type="body" idx="1"/>
          </p:nvPr>
        </p:nvSpPr>
        <p:spPr>
          <a:xfrm>
            <a:off x="762000" y="3351613"/>
            <a:ext cx="8229600" cy="1125140"/>
          </a:xfrm>
          <a:prstGeom prst="rect">
            <a:avLst/>
          </a:prstGeom>
          <a:noFill/>
          <a:ln>
            <a:noFill/>
          </a:ln>
        </p:spPr>
        <p:txBody>
          <a:bodyPr spcFirstLastPara="1" wrap="square" lIns="68575" tIns="34275" rIns="68575" bIns="34275" anchor="t" anchorCtr="0">
            <a:normAutofit/>
          </a:bodyPr>
          <a:lstStyle>
            <a:lvl1pPr marL="457200" lvl="0" indent="-228600" algn="l">
              <a:spcBef>
                <a:spcPts val="600"/>
              </a:spcBef>
              <a:spcAft>
                <a:spcPts val="0"/>
              </a:spcAft>
              <a:buClr>
                <a:schemeClr val="lt1"/>
              </a:buClr>
              <a:buSzPts val="3000"/>
              <a:buNone/>
              <a:defRPr sz="3000">
                <a:solidFill>
                  <a:schemeClr val="lt1"/>
                </a:solidFill>
              </a:defRPr>
            </a:lvl1pPr>
            <a:lvl2pPr marL="914400" lvl="1" indent="-228600" algn="l">
              <a:lnSpc>
                <a:spcPct val="100000"/>
              </a:lnSpc>
              <a:spcBef>
                <a:spcPts val="300"/>
              </a:spcBef>
              <a:spcAft>
                <a:spcPts val="0"/>
              </a:spcAft>
              <a:buClr>
                <a:schemeClr val="lt1"/>
              </a:buClr>
              <a:buSzPts val="1400"/>
              <a:buNone/>
              <a:defRPr sz="1400">
                <a:solidFill>
                  <a:schemeClr val="lt1"/>
                </a:solidFill>
              </a:defRPr>
            </a:lvl2pPr>
            <a:lvl3pPr marL="1371600" lvl="2" indent="-228600" algn="l">
              <a:spcBef>
                <a:spcPts val="200"/>
              </a:spcBef>
              <a:spcAft>
                <a:spcPts val="0"/>
              </a:spcAft>
              <a:buClr>
                <a:schemeClr val="lt1"/>
              </a:buClr>
              <a:buSzPts val="1200"/>
              <a:buNone/>
              <a:defRPr sz="1200">
                <a:solidFill>
                  <a:schemeClr val="lt1"/>
                </a:solidFill>
              </a:defRPr>
            </a:lvl3pPr>
            <a:lvl4pPr marL="1828800" lvl="3" indent="-228600" algn="l">
              <a:spcBef>
                <a:spcPts val="200"/>
              </a:spcBef>
              <a:spcAft>
                <a:spcPts val="0"/>
              </a:spcAft>
              <a:buClr>
                <a:schemeClr val="lt1"/>
              </a:buClr>
              <a:buSzPts val="1100"/>
              <a:buNone/>
              <a:defRPr sz="1100">
                <a:solidFill>
                  <a:schemeClr val="lt1"/>
                </a:solidFill>
              </a:defRPr>
            </a:lvl4pPr>
            <a:lvl5pPr marL="2286000" lvl="4" indent="-228600" algn="l">
              <a:lnSpc>
                <a:spcPct val="100000"/>
              </a:lnSpc>
              <a:spcBef>
                <a:spcPts val="200"/>
              </a:spcBef>
              <a:spcAft>
                <a:spcPts val="0"/>
              </a:spcAft>
              <a:buClr>
                <a:schemeClr val="lt1"/>
              </a:buClr>
              <a:buSzPts val="1100"/>
              <a:buNone/>
              <a:defRPr sz="1100">
                <a:solidFill>
                  <a:schemeClr val="lt1"/>
                </a:solidFill>
              </a:defRPr>
            </a:lvl5pPr>
            <a:lvl6pPr marL="2743200" lvl="5" indent="-228600" algn="l">
              <a:spcBef>
                <a:spcPts val="200"/>
              </a:spcBef>
              <a:spcAft>
                <a:spcPts val="0"/>
              </a:spcAft>
              <a:buClr>
                <a:schemeClr val="lt1"/>
              </a:buClr>
              <a:buSzPts val="1100"/>
              <a:buNone/>
              <a:defRPr sz="1100">
                <a:solidFill>
                  <a:schemeClr val="lt1"/>
                </a:solidFill>
              </a:defRPr>
            </a:lvl6pPr>
            <a:lvl7pPr marL="3200400" lvl="6" indent="-228600" algn="l">
              <a:spcBef>
                <a:spcPts val="200"/>
              </a:spcBef>
              <a:spcAft>
                <a:spcPts val="0"/>
              </a:spcAft>
              <a:buClr>
                <a:schemeClr val="lt1"/>
              </a:buClr>
              <a:buSzPts val="1100"/>
              <a:buNone/>
              <a:defRPr sz="1100">
                <a:solidFill>
                  <a:schemeClr val="lt1"/>
                </a:solidFill>
              </a:defRPr>
            </a:lvl7pPr>
            <a:lvl8pPr marL="3657600" lvl="7" indent="-228600" algn="l">
              <a:spcBef>
                <a:spcPts val="200"/>
              </a:spcBef>
              <a:spcAft>
                <a:spcPts val="0"/>
              </a:spcAft>
              <a:buClr>
                <a:schemeClr val="lt1"/>
              </a:buClr>
              <a:buSzPts val="1100"/>
              <a:buNone/>
              <a:defRPr sz="1100">
                <a:solidFill>
                  <a:schemeClr val="lt1"/>
                </a:solidFill>
              </a:defRPr>
            </a:lvl8pPr>
            <a:lvl9pPr marL="4114800" lvl="8" indent="-228600" algn="l">
              <a:spcBef>
                <a:spcPts val="200"/>
              </a:spcBef>
              <a:spcAft>
                <a:spcPts val="0"/>
              </a:spcAft>
              <a:buClr>
                <a:schemeClr val="lt1"/>
              </a:buClr>
              <a:buSzPts val="1100"/>
              <a:buNone/>
              <a:defRPr sz="11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1"/>
        <p:cNvGrpSpPr/>
        <p:nvPr/>
      </p:nvGrpSpPr>
      <p:grpSpPr>
        <a:xfrm>
          <a:off x="0" y="0"/>
          <a:ext cx="0" cy="0"/>
          <a:chOff x="0" y="0"/>
          <a:chExt cx="0" cy="0"/>
        </a:xfrm>
      </p:grpSpPr>
      <p:sp>
        <p:nvSpPr>
          <p:cNvPr id="72" name="Google Shape;72;p18"/>
          <p:cNvSpPr txBox="1">
            <a:spLocks noGrp="1"/>
          </p:cNvSpPr>
          <p:nvPr>
            <p:ph type="title"/>
          </p:nvPr>
        </p:nvSpPr>
        <p:spPr>
          <a:xfrm>
            <a:off x="457200" y="457200"/>
            <a:ext cx="8229600" cy="6858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Clr>
                <a:srgbClr val="286FB7"/>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3" name="Google Shape;73;p18"/>
          <p:cNvSpPr txBox="1">
            <a:spLocks noGrp="1"/>
          </p:cNvSpPr>
          <p:nvPr>
            <p:ph type="body" idx="1"/>
          </p:nvPr>
        </p:nvSpPr>
        <p:spPr>
          <a:xfrm>
            <a:off x="457200" y="1200155"/>
            <a:ext cx="4038600" cy="3394472"/>
          </a:xfrm>
          <a:prstGeom prst="rect">
            <a:avLst/>
          </a:prstGeom>
          <a:noFill/>
          <a:ln>
            <a:noFill/>
          </a:ln>
        </p:spPr>
        <p:txBody>
          <a:bodyPr spcFirstLastPara="1" wrap="square" lIns="68575" tIns="34275" rIns="68575" bIns="34275" anchor="t" anchorCtr="0">
            <a:normAutofit/>
          </a:bodyPr>
          <a:lstStyle>
            <a:lvl1pPr marL="457200" lvl="0" indent="-361950" algn="l">
              <a:spcBef>
                <a:spcPts val="400"/>
              </a:spcBef>
              <a:spcAft>
                <a:spcPts val="0"/>
              </a:spcAft>
              <a:buClr>
                <a:srgbClr val="286FB7"/>
              </a:buClr>
              <a:buSzPts val="2100"/>
              <a:buChar char="•"/>
              <a:defRPr sz="2100"/>
            </a:lvl1pPr>
            <a:lvl2pPr marL="914400" lvl="1" indent="-342900" algn="l">
              <a:lnSpc>
                <a:spcPct val="100000"/>
              </a:lnSpc>
              <a:spcBef>
                <a:spcPts val="400"/>
              </a:spcBef>
              <a:spcAft>
                <a:spcPts val="0"/>
              </a:spcAft>
              <a:buClr>
                <a:srgbClr val="E68323"/>
              </a:buClr>
              <a:buSzPts val="1800"/>
              <a:buChar char="–"/>
              <a:defRPr sz="1800"/>
            </a:lvl2pPr>
            <a:lvl3pPr marL="1371600" lvl="2" indent="-323850" algn="l">
              <a:spcBef>
                <a:spcPts val="300"/>
              </a:spcBef>
              <a:spcAft>
                <a:spcPts val="0"/>
              </a:spcAft>
              <a:buClr>
                <a:srgbClr val="286FB7"/>
              </a:buClr>
              <a:buSzPts val="1500"/>
              <a:buChar char="•"/>
              <a:defRPr sz="1500"/>
            </a:lvl3pPr>
            <a:lvl4pPr marL="1828800" lvl="3" indent="-317500" algn="l">
              <a:spcBef>
                <a:spcPts val="300"/>
              </a:spcBef>
              <a:spcAft>
                <a:spcPts val="0"/>
              </a:spcAft>
              <a:buClr>
                <a:srgbClr val="286FB7"/>
              </a:buClr>
              <a:buSzPts val="1400"/>
              <a:buChar char="–"/>
              <a:defRPr sz="1400"/>
            </a:lvl4pPr>
            <a:lvl5pPr marL="2286000" lvl="4" indent="-317500" algn="l">
              <a:lnSpc>
                <a:spcPct val="100000"/>
              </a:lnSpc>
              <a:spcBef>
                <a:spcPts val="300"/>
              </a:spcBef>
              <a:spcAft>
                <a:spcPts val="0"/>
              </a:spcAft>
              <a:buClr>
                <a:srgbClr val="286FB7"/>
              </a:buClr>
              <a:buSzPts val="1400"/>
              <a:buChar char="»"/>
              <a:defRPr sz="1400"/>
            </a:lvl5pPr>
            <a:lvl6pPr marL="2743200" lvl="5" indent="-317500" algn="l">
              <a:spcBef>
                <a:spcPts val="300"/>
              </a:spcBef>
              <a:spcAft>
                <a:spcPts val="0"/>
              </a:spcAft>
              <a:buClr>
                <a:schemeClr val="lt1"/>
              </a:buClr>
              <a:buSzPts val="1400"/>
              <a:buChar char="•"/>
              <a:defRPr sz="1400"/>
            </a:lvl6pPr>
            <a:lvl7pPr marL="3200400" lvl="6" indent="-317500" algn="l">
              <a:spcBef>
                <a:spcPts val="300"/>
              </a:spcBef>
              <a:spcAft>
                <a:spcPts val="0"/>
              </a:spcAft>
              <a:buClr>
                <a:schemeClr val="lt1"/>
              </a:buClr>
              <a:buSzPts val="1400"/>
              <a:buChar char="•"/>
              <a:defRPr sz="1400"/>
            </a:lvl7pPr>
            <a:lvl8pPr marL="3657600" lvl="7" indent="-317500" algn="l">
              <a:spcBef>
                <a:spcPts val="300"/>
              </a:spcBef>
              <a:spcAft>
                <a:spcPts val="0"/>
              </a:spcAft>
              <a:buClr>
                <a:schemeClr val="lt1"/>
              </a:buClr>
              <a:buSzPts val="1400"/>
              <a:buChar char="•"/>
              <a:defRPr sz="1400"/>
            </a:lvl8pPr>
            <a:lvl9pPr marL="4114800" lvl="8" indent="-317500" algn="l">
              <a:spcBef>
                <a:spcPts val="300"/>
              </a:spcBef>
              <a:spcAft>
                <a:spcPts val="0"/>
              </a:spcAft>
              <a:buClr>
                <a:schemeClr val="lt1"/>
              </a:buClr>
              <a:buSzPts val="1400"/>
              <a:buChar char="•"/>
              <a:defRPr sz="1400"/>
            </a:lvl9pPr>
          </a:lstStyle>
          <a:p>
            <a:endParaRPr/>
          </a:p>
        </p:txBody>
      </p:sp>
      <p:sp>
        <p:nvSpPr>
          <p:cNvPr id="74" name="Google Shape;74;p18"/>
          <p:cNvSpPr txBox="1">
            <a:spLocks noGrp="1"/>
          </p:cNvSpPr>
          <p:nvPr>
            <p:ph type="body" idx="2"/>
          </p:nvPr>
        </p:nvSpPr>
        <p:spPr>
          <a:xfrm>
            <a:off x="4648200" y="1200155"/>
            <a:ext cx="4038600" cy="3394472"/>
          </a:xfrm>
          <a:prstGeom prst="rect">
            <a:avLst/>
          </a:prstGeom>
          <a:noFill/>
          <a:ln>
            <a:noFill/>
          </a:ln>
        </p:spPr>
        <p:txBody>
          <a:bodyPr spcFirstLastPara="1" wrap="square" lIns="68575" tIns="34275" rIns="68575" bIns="34275" anchor="t" anchorCtr="0">
            <a:normAutofit/>
          </a:bodyPr>
          <a:lstStyle>
            <a:lvl1pPr marL="457200" lvl="0" indent="-361950" algn="l">
              <a:spcBef>
                <a:spcPts val="400"/>
              </a:spcBef>
              <a:spcAft>
                <a:spcPts val="0"/>
              </a:spcAft>
              <a:buClr>
                <a:srgbClr val="286FB7"/>
              </a:buClr>
              <a:buSzPts val="2100"/>
              <a:buChar char="•"/>
              <a:defRPr sz="2100"/>
            </a:lvl1pPr>
            <a:lvl2pPr marL="914400" lvl="1" indent="-342900" algn="l">
              <a:lnSpc>
                <a:spcPct val="100000"/>
              </a:lnSpc>
              <a:spcBef>
                <a:spcPts val="400"/>
              </a:spcBef>
              <a:spcAft>
                <a:spcPts val="0"/>
              </a:spcAft>
              <a:buClr>
                <a:srgbClr val="E68323"/>
              </a:buClr>
              <a:buSzPts val="1800"/>
              <a:buChar char="–"/>
              <a:defRPr sz="1800"/>
            </a:lvl2pPr>
            <a:lvl3pPr marL="1371600" lvl="2" indent="-323850" algn="l">
              <a:spcBef>
                <a:spcPts val="300"/>
              </a:spcBef>
              <a:spcAft>
                <a:spcPts val="0"/>
              </a:spcAft>
              <a:buClr>
                <a:srgbClr val="286FB7"/>
              </a:buClr>
              <a:buSzPts val="1500"/>
              <a:buChar char="•"/>
              <a:defRPr sz="1500"/>
            </a:lvl3pPr>
            <a:lvl4pPr marL="1828800" lvl="3" indent="-317500" algn="l">
              <a:spcBef>
                <a:spcPts val="300"/>
              </a:spcBef>
              <a:spcAft>
                <a:spcPts val="0"/>
              </a:spcAft>
              <a:buClr>
                <a:srgbClr val="286FB7"/>
              </a:buClr>
              <a:buSzPts val="1400"/>
              <a:buChar char="–"/>
              <a:defRPr sz="1400"/>
            </a:lvl4pPr>
            <a:lvl5pPr marL="2286000" lvl="4" indent="-317500" algn="l">
              <a:lnSpc>
                <a:spcPct val="100000"/>
              </a:lnSpc>
              <a:spcBef>
                <a:spcPts val="300"/>
              </a:spcBef>
              <a:spcAft>
                <a:spcPts val="0"/>
              </a:spcAft>
              <a:buClr>
                <a:srgbClr val="286FB7"/>
              </a:buClr>
              <a:buSzPts val="1400"/>
              <a:buChar char="»"/>
              <a:defRPr sz="1400"/>
            </a:lvl5pPr>
            <a:lvl6pPr marL="2743200" lvl="5" indent="-317500" algn="l">
              <a:spcBef>
                <a:spcPts val="300"/>
              </a:spcBef>
              <a:spcAft>
                <a:spcPts val="0"/>
              </a:spcAft>
              <a:buClr>
                <a:schemeClr val="lt1"/>
              </a:buClr>
              <a:buSzPts val="1400"/>
              <a:buChar char="•"/>
              <a:defRPr sz="1400"/>
            </a:lvl6pPr>
            <a:lvl7pPr marL="3200400" lvl="6" indent="-317500" algn="l">
              <a:spcBef>
                <a:spcPts val="300"/>
              </a:spcBef>
              <a:spcAft>
                <a:spcPts val="0"/>
              </a:spcAft>
              <a:buClr>
                <a:schemeClr val="lt1"/>
              </a:buClr>
              <a:buSzPts val="1400"/>
              <a:buChar char="•"/>
              <a:defRPr sz="1400"/>
            </a:lvl7pPr>
            <a:lvl8pPr marL="3657600" lvl="7" indent="-317500" algn="l">
              <a:spcBef>
                <a:spcPts val="300"/>
              </a:spcBef>
              <a:spcAft>
                <a:spcPts val="0"/>
              </a:spcAft>
              <a:buClr>
                <a:schemeClr val="lt1"/>
              </a:buClr>
              <a:buSzPts val="1400"/>
              <a:buChar char="•"/>
              <a:defRPr sz="1400"/>
            </a:lvl8pPr>
            <a:lvl9pPr marL="4114800" lvl="8" indent="-317500" algn="l">
              <a:spcBef>
                <a:spcPts val="300"/>
              </a:spcBef>
              <a:spcAft>
                <a:spcPts val="0"/>
              </a:spcAft>
              <a:buClr>
                <a:schemeClr val="lt1"/>
              </a:buClr>
              <a:buSzPts val="1400"/>
              <a:buChar char="•"/>
              <a:defRPr sz="14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75"/>
        <p:cNvGrpSpPr/>
        <p:nvPr/>
      </p:nvGrpSpPr>
      <p:grpSpPr>
        <a:xfrm>
          <a:off x="0" y="0"/>
          <a:ext cx="0" cy="0"/>
          <a:chOff x="0" y="0"/>
          <a:chExt cx="0" cy="0"/>
        </a:xfrm>
      </p:grpSpPr>
      <p:sp>
        <p:nvSpPr>
          <p:cNvPr id="76" name="Google Shape;76;p19"/>
          <p:cNvSpPr txBox="1">
            <a:spLocks noGrp="1"/>
          </p:cNvSpPr>
          <p:nvPr>
            <p:ph type="title"/>
          </p:nvPr>
        </p:nvSpPr>
        <p:spPr>
          <a:xfrm>
            <a:off x="457200" y="457200"/>
            <a:ext cx="8229600" cy="6858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Clr>
                <a:srgbClr val="286FB7"/>
              </a:buClr>
              <a:buSzPts val="3200"/>
              <a:buFont typeface="Arial"/>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77" name="Google Shape;77;p19"/>
          <p:cNvSpPr txBox="1">
            <a:spLocks noGrp="1"/>
          </p:cNvSpPr>
          <p:nvPr>
            <p:ph type="body" idx="1"/>
          </p:nvPr>
        </p:nvSpPr>
        <p:spPr>
          <a:xfrm>
            <a:off x="457200" y="1151338"/>
            <a:ext cx="4040188" cy="479822"/>
          </a:xfrm>
          <a:prstGeom prst="rect">
            <a:avLst/>
          </a:prstGeom>
          <a:noFill/>
          <a:ln>
            <a:noFill/>
          </a:ln>
        </p:spPr>
        <p:txBody>
          <a:bodyPr spcFirstLastPara="1" wrap="square" lIns="68575" tIns="34275" rIns="68575" bIns="34275" anchor="b" anchorCtr="0">
            <a:normAutofit/>
          </a:bodyPr>
          <a:lstStyle>
            <a:lvl1pPr marL="457200" lvl="0" indent="-228600" algn="l">
              <a:spcBef>
                <a:spcPts val="400"/>
              </a:spcBef>
              <a:spcAft>
                <a:spcPts val="0"/>
              </a:spcAft>
              <a:buClr>
                <a:srgbClr val="286FB7"/>
              </a:buClr>
              <a:buSzPts val="1800"/>
              <a:buNone/>
              <a:defRPr sz="1800" b="1"/>
            </a:lvl1pPr>
            <a:lvl2pPr marL="914400" lvl="1" indent="-228600" algn="l">
              <a:lnSpc>
                <a:spcPct val="100000"/>
              </a:lnSpc>
              <a:spcBef>
                <a:spcPts val="300"/>
              </a:spcBef>
              <a:spcAft>
                <a:spcPts val="0"/>
              </a:spcAft>
              <a:buClr>
                <a:srgbClr val="E68323"/>
              </a:buClr>
              <a:buSzPts val="1500"/>
              <a:buNone/>
              <a:defRPr sz="1500" b="1"/>
            </a:lvl2pPr>
            <a:lvl3pPr marL="1371600" lvl="2" indent="-228600" algn="l">
              <a:spcBef>
                <a:spcPts val="300"/>
              </a:spcBef>
              <a:spcAft>
                <a:spcPts val="0"/>
              </a:spcAft>
              <a:buClr>
                <a:srgbClr val="286FB7"/>
              </a:buClr>
              <a:buSzPts val="1400"/>
              <a:buNone/>
              <a:defRPr sz="1400" b="1"/>
            </a:lvl3pPr>
            <a:lvl4pPr marL="1828800" lvl="3" indent="-228600" algn="l">
              <a:spcBef>
                <a:spcPts val="200"/>
              </a:spcBef>
              <a:spcAft>
                <a:spcPts val="0"/>
              </a:spcAft>
              <a:buClr>
                <a:srgbClr val="286FB7"/>
              </a:buClr>
              <a:buSzPts val="1200"/>
              <a:buNone/>
              <a:defRPr sz="1200" b="1"/>
            </a:lvl4pPr>
            <a:lvl5pPr marL="2286000" lvl="4" indent="-228600" algn="l">
              <a:lnSpc>
                <a:spcPct val="100000"/>
              </a:lnSpc>
              <a:spcBef>
                <a:spcPts val="200"/>
              </a:spcBef>
              <a:spcAft>
                <a:spcPts val="0"/>
              </a:spcAft>
              <a:buClr>
                <a:srgbClr val="286FB7"/>
              </a:buClr>
              <a:buSzPts val="1200"/>
              <a:buNone/>
              <a:defRPr sz="1200" b="1"/>
            </a:lvl5pPr>
            <a:lvl6pPr marL="2743200" lvl="5" indent="-228600" algn="l">
              <a:spcBef>
                <a:spcPts val="200"/>
              </a:spcBef>
              <a:spcAft>
                <a:spcPts val="0"/>
              </a:spcAft>
              <a:buClr>
                <a:schemeClr val="lt1"/>
              </a:buClr>
              <a:buSzPts val="1200"/>
              <a:buNone/>
              <a:defRPr sz="1200" b="1"/>
            </a:lvl6pPr>
            <a:lvl7pPr marL="3200400" lvl="6" indent="-228600" algn="l">
              <a:spcBef>
                <a:spcPts val="200"/>
              </a:spcBef>
              <a:spcAft>
                <a:spcPts val="0"/>
              </a:spcAft>
              <a:buClr>
                <a:schemeClr val="lt1"/>
              </a:buClr>
              <a:buSzPts val="1200"/>
              <a:buNone/>
              <a:defRPr sz="1200" b="1"/>
            </a:lvl7pPr>
            <a:lvl8pPr marL="3657600" lvl="7" indent="-228600" algn="l">
              <a:spcBef>
                <a:spcPts val="200"/>
              </a:spcBef>
              <a:spcAft>
                <a:spcPts val="0"/>
              </a:spcAft>
              <a:buClr>
                <a:schemeClr val="lt1"/>
              </a:buClr>
              <a:buSzPts val="1200"/>
              <a:buNone/>
              <a:defRPr sz="1200" b="1"/>
            </a:lvl8pPr>
            <a:lvl9pPr marL="4114800" lvl="8" indent="-228600" algn="l">
              <a:spcBef>
                <a:spcPts val="200"/>
              </a:spcBef>
              <a:spcAft>
                <a:spcPts val="0"/>
              </a:spcAft>
              <a:buClr>
                <a:schemeClr val="lt1"/>
              </a:buClr>
              <a:buSzPts val="1200"/>
              <a:buNone/>
              <a:defRPr sz="1200" b="1"/>
            </a:lvl9pPr>
          </a:lstStyle>
          <a:p>
            <a:endParaRPr/>
          </a:p>
        </p:txBody>
      </p:sp>
      <p:sp>
        <p:nvSpPr>
          <p:cNvPr id="78" name="Google Shape;78;p19"/>
          <p:cNvSpPr txBox="1">
            <a:spLocks noGrp="1"/>
          </p:cNvSpPr>
          <p:nvPr>
            <p:ph type="body" idx="2"/>
          </p:nvPr>
        </p:nvSpPr>
        <p:spPr>
          <a:xfrm>
            <a:off x="457200" y="1631156"/>
            <a:ext cx="4040188" cy="2963466"/>
          </a:xfrm>
          <a:prstGeom prst="rect">
            <a:avLst/>
          </a:prstGeom>
          <a:noFill/>
          <a:ln>
            <a:noFill/>
          </a:ln>
        </p:spPr>
        <p:txBody>
          <a:bodyPr spcFirstLastPara="1" wrap="square" lIns="68575" tIns="34275" rIns="68575" bIns="34275" anchor="t" anchorCtr="0">
            <a:normAutofit/>
          </a:bodyPr>
          <a:lstStyle>
            <a:lvl1pPr marL="457200" lvl="0" indent="-342900" algn="l">
              <a:spcBef>
                <a:spcPts val="400"/>
              </a:spcBef>
              <a:spcAft>
                <a:spcPts val="0"/>
              </a:spcAft>
              <a:buClr>
                <a:srgbClr val="286FB7"/>
              </a:buClr>
              <a:buSzPts val="1800"/>
              <a:buChar char="•"/>
              <a:defRPr sz="1800"/>
            </a:lvl1pPr>
            <a:lvl2pPr marL="914400" lvl="1" indent="-323850" algn="l">
              <a:lnSpc>
                <a:spcPct val="100000"/>
              </a:lnSpc>
              <a:spcBef>
                <a:spcPts val="300"/>
              </a:spcBef>
              <a:spcAft>
                <a:spcPts val="0"/>
              </a:spcAft>
              <a:buClr>
                <a:srgbClr val="E68323"/>
              </a:buClr>
              <a:buSzPts val="1500"/>
              <a:buChar char="–"/>
              <a:defRPr sz="1500"/>
            </a:lvl2pPr>
            <a:lvl3pPr marL="1371600" lvl="2" indent="-317500" algn="l">
              <a:spcBef>
                <a:spcPts val="300"/>
              </a:spcBef>
              <a:spcAft>
                <a:spcPts val="0"/>
              </a:spcAft>
              <a:buClr>
                <a:srgbClr val="286FB7"/>
              </a:buClr>
              <a:buSzPts val="1400"/>
              <a:buChar char="•"/>
              <a:defRPr sz="1400"/>
            </a:lvl3pPr>
            <a:lvl4pPr marL="1828800" lvl="3" indent="-304800" algn="l">
              <a:spcBef>
                <a:spcPts val="200"/>
              </a:spcBef>
              <a:spcAft>
                <a:spcPts val="0"/>
              </a:spcAft>
              <a:buClr>
                <a:srgbClr val="286FB7"/>
              </a:buClr>
              <a:buSzPts val="1200"/>
              <a:buChar char="–"/>
              <a:defRPr sz="1200"/>
            </a:lvl4pPr>
            <a:lvl5pPr marL="2286000" lvl="4" indent="-304800" algn="l">
              <a:lnSpc>
                <a:spcPct val="100000"/>
              </a:lnSpc>
              <a:spcBef>
                <a:spcPts val="200"/>
              </a:spcBef>
              <a:spcAft>
                <a:spcPts val="0"/>
              </a:spcAft>
              <a:buClr>
                <a:srgbClr val="286FB7"/>
              </a:buClr>
              <a:buSzPts val="1200"/>
              <a:buChar char="»"/>
              <a:defRPr sz="1200"/>
            </a:lvl5pPr>
            <a:lvl6pPr marL="2743200" lvl="5" indent="-304800" algn="l">
              <a:spcBef>
                <a:spcPts val="200"/>
              </a:spcBef>
              <a:spcAft>
                <a:spcPts val="0"/>
              </a:spcAft>
              <a:buClr>
                <a:schemeClr val="lt1"/>
              </a:buClr>
              <a:buSzPts val="1200"/>
              <a:buChar char="•"/>
              <a:defRPr sz="1200"/>
            </a:lvl6pPr>
            <a:lvl7pPr marL="3200400" lvl="6" indent="-304800" algn="l">
              <a:spcBef>
                <a:spcPts val="200"/>
              </a:spcBef>
              <a:spcAft>
                <a:spcPts val="0"/>
              </a:spcAft>
              <a:buClr>
                <a:schemeClr val="lt1"/>
              </a:buClr>
              <a:buSzPts val="1200"/>
              <a:buChar char="•"/>
              <a:defRPr sz="1200"/>
            </a:lvl7pPr>
            <a:lvl8pPr marL="3657600" lvl="7" indent="-304800" algn="l">
              <a:spcBef>
                <a:spcPts val="200"/>
              </a:spcBef>
              <a:spcAft>
                <a:spcPts val="0"/>
              </a:spcAft>
              <a:buClr>
                <a:schemeClr val="lt1"/>
              </a:buClr>
              <a:buSzPts val="1200"/>
              <a:buChar char="•"/>
              <a:defRPr sz="1200"/>
            </a:lvl8pPr>
            <a:lvl9pPr marL="4114800" lvl="8" indent="-304800" algn="l">
              <a:spcBef>
                <a:spcPts val="200"/>
              </a:spcBef>
              <a:spcAft>
                <a:spcPts val="0"/>
              </a:spcAft>
              <a:buClr>
                <a:schemeClr val="lt1"/>
              </a:buClr>
              <a:buSzPts val="1200"/>
              <a:buChar char="•"/>
              <a:defRPr sz="1200"/>
            </a:lvl9pPr>
          </a:lstStyle>
          <a:p>
            <a:endParaRPr/>
          </a:p>
        </p:txBody>
      </p:sp>
      <p:sp>
        <p:nvSpPr>
          <p:cNvPr id="79" name="Google Shape;79;p19"/>
          <p:cNvSpPr txBox="1">
            <a:spLocks noGrp="1"/>
          </p:cNvSpPr>
          <p:nvPr>
            <p:ph type="body" idx="3"/>
          </p:nvPr>
        </p:nvSpPr>
        <p:spPr>
          <a:xfrm>
            <a:off x="4645036" y="1151338"/>
            <a:ext cx="4041775" cy="479822"/>
          </a:xfrm>
          <a:prstGeom prst="rect">
            <a:avLst/>
          </a:prstGeom>
          <a:noFill/>
          <a:ln>
            <a:noFill/>
          </a:ln>
        </p:spPr>
        <p:txBody>
          <a:bodyPr spcFirstLastPara="1" wrap="square" lIns="68575" tIns="34275" rIns="68575" bIns="34275" anchor="b" anchorCtr="0">
            <a:normAutofit/>
          </a:bodyPr>
          <a:lstStyle>
            <a:lvl1pPr marL="457200" lvl="0" indent="-228600" algn="l">
              <a:spcBef>
                <a:spcPts val="400"/>
              </a:spcBef>
              <a:spcAft>
                <a:spcPts val="0"/>
              </a:spcAft>
              <a:buClr>
                <a:srgbClr val="286FB7"/>
              </a:buClr>
              <a:buSzPts val="1800"/>
              <a:buNone/>
              <a:defRPr sz="1800" b="1"/>
            </a:lvl1pPr>
            <a:lvl2pPr marL="914400" lvl="1" indent="-228600" algn="l">
              <a:lnSpc>
                <a:spcPct val="100000"/>
              </a:lnSpc>
              <a:spcBef>
                <a:spcPts val="300"/>
              </a:spcBef>
              <a:spcAft>
                <a:spcPts val="0"/>
              </a:spcAft>
              <a:buClr>
                <a:srgbClr val="E68323"/>
              </a:buClr>
              <a:buSzPts val="1500"/>
              <a:buNone/>
              <a:defRPr sz="1500" b="1"/>
            </a:lvl2pPr>
            <a:lvl3pPr marL="1371600" lvl="2" indent="-228600" algn="l">
              <a:spcBef>
                <a:spcPts val="300"/>
              </a:spcBef>
              <a:spcAft>
                <a:spcPts val="0"/>
              </a:spcAft>
              <a:buClr>
                <a:srgbClr val="286FB7"/>
              </a:buClr>
              <a:buSzPts val="1400"/>
              <a:buNone/>
              <a:defRPr sz="1400" b="1"/>
            </a:lvl3pPr>
            <a:lvl4pPr marL="1828800" lvl="3" indent="-228600" algn="l">
              <a:spcBef>
                <a:spcPts val="200"/>
              </a:spcBef>
              <a:spcAft>
                <a:spcPts val="0"/>
              </a:spcAft>
              <a:buClr>
                <a:srgbClr val="286FB7"/>
              </a:buClr>
              <a:buSzPts val="1200"/>
              <a:buNone/>
              <a:defRPr sz="1200" b="1"/>
            </a:lvl4pPr>
            <a:lvl5pPr marL="2286000" lvl="4" indent="-228600" algn="l">
              <a:lnSpc>
                <a:spcPct val="100000"/>
              </a:lnSpc>
              <a:spcBef>
                <a:spcPts val="200"/>
              </a:spcBef>
              <a:spcAft>
                <a:spcPts val="0"/>
              </a:spcAft>
              <a:buClr>
                <a:srgbClr val="286FB7"/>
              </a:buClr>
              <a:buSzPts val="1200"/>
              <a:buNone/>
              <a:defRPr sz="1200" b="1"/>
            </a:lvl5pPr>
            <a:lvl6pPr marL="2743200" lvl="5" indent="-228600" algn="l">
              <a:spcBef>
                <a:spcPts val="200"/>
              </a:spcBef>
              <a:spcAft>
                <a:spcPts val="0"/>
              </a:spcAft>
              <a:buClr>
                <a:schemeClr val="lt1"/>
              </a:buClr>
              <a:buSzPts val="1200"/>
              <a:buNone/>
              <a:defRPr sz="1200" b="1"/>
            </a:lvl6pPr>
            <a:lvl7pPr marL="3200400" lvl="6" indent="-228600" algn="l">
              <a:spcBef>
                <a:spcPts val="200"/>
              </a:spcBef>
              <a:spcAft>
                <a:spcPts val="0"/>
              </a:spcAft>
              <a:buClr>
                <a:schemeClr val="lt1"/>
              </a:buClr>
              <a:buSzPts val="1200"/>
              <a:buNone/>
              <a:defRPr sz="1200" b="1"/>
            </a:lvl7pPr>
            <a:lvl8pPr marL="3657600" lvl="7" indent="-228600" algn="l">
              <a:spcBef>
                <a:spcPts val="200"/>
              </a:spcBef>
              <a:spcAft>
                <a:spcPts val="0"/>
              </a:spcAft>
              <a:buClr>
                <a:schemeClr val="lt1"/>
              </a:buClr>
              <a:buSzPts val="1200"/>
              <a:buNone/>
              <a:defRPr sz="1200" b="1"/>
            </a:lvl8pPr>
            <a:lvl9pPr marL="4114800" lvl="8" indent="-228600" algn="l">
              <a:spcBef>
                <a:spcPts val="200"/>
              </a:spcBef>
              <a:spcAft>
                <a:spcPts val="0"/>
              </a:spcAft>
              <a:buClr>
                <a:schemeClr val="lt1"/>
              </a:buClr>
              <a:buSzPts val="1200"/>
              <a:buNone/>
              <a:defRPr sz="1200" b="1"/>
            </a:lvl9pPr>
          </a:lstStyle>
          <a:p>
            <a:endParaRPr/>
          </a:p>
        </p:txBody>
      </p:sp>
      <p:sp>
        <p:nvSpPr>
          <p:cNvPr id="80" name="Google Shape;80;p19"/>
          <p:cNvSpPr txBox="1">
            <a:spLocks noGrp="1"/>
          </p:cNvSpPr>
          <p:nvPr>
            <p:ph type="body" idx="4"/>
          </p:nvPr>
        </p:nvSpPr>
        <p:spPr>
          <a:xfrm>
            <a:off x="4645036" y="1631156"/>
            <a:ext cx="4041775" cy="2963466"/>
          </a:xfrm>
          <a:prstGeom prst="rect">
            <a:avLst/>
          </a:prstGeom>
          <a:noFill/>
          <a:ln>
            <a:noFill/>
          </a:ln>
        </p:spPr>
        <p:txBody>
          <a:bodyPr spcFirstLastPara="1" wrap="square" lIns="68575" tIns="34275" rIns="68575" bIns="34275" anchor="t" anchorCtr="0">
            <a:normAutofit/>
          </a:bodyPr>
          <a:lstStyle>
            <a:lvl1pPr marL="457200" lvl="0" indent="-342900" algn="l">
              <a:spcBef>
                <a:spcPts val="400"/>
              </a:spcBef>
              <a:spcAft>
                <a:spcPts val="0"/>
              </a:spcAft>
              <a:buClr>
                <a:srgbClr val="286FB7"/>
              </a:buClr>
              <a:buSzPts val="1800"/>
              <a:buChar char="•"/>
              <a:defRPr sz="1800"/>
            </a:lvl1pPr>
            <a:lvl2pPr marL="914400" lvl="1" indent="-323850" algn="l">
              <a:lnSpc>
                <a:spcPct val="100000"/>
              </a:lnSpc>
              <a:spcBef>
                <a:spcPts val="300"/>
              </a:spcBef>
              <a:spcAft>
                <a:spcPts val="0"/>
              </a:spcAft>
              <a:buClr>
                <a:srgbClr val="E68323"/>
              </a:buClr>
              <a:buSzPts val="1500"/>
              <a:buChar char="–"/>
              <a:defRPr sz="1500"/>
            </a:lvl2pPr>
            <a:lvl3pPr marL="1371600" lvl="2" indent="-317500" algn="l">
              <a:spcBef>
                <a:spcPts val="300"/>
              </a:spcBef>
              <a:spcAft>
                <a:spcPts val="0"/>
              </a:spcAft>
              <a:buClr>
                <a:srgbClr val="286FB7"/>
              </a:buClr>
              <a:buSzPts val="1400"/>
              <a:buChar char="•"/>
              <a:defRPr sz="1400"/>
            </a:lvl3pPr>
            <a:lvl4pPr marL="1828800" lvl="3" indent="-304800" algn="l">
              <a:spcBef>
                <a:spcPts val="200"/>
              </a:spcBef>
              <a:spcAft>
                <a:spcPts val="0"/>
              </a:spcAft>
              <a:buClr>
                <a:srgbClr val="286FB7"/>
              </a:buClr>
              <a:buSzPts val="1200"/>
              <a:buChar char="–"/>
              <a:defRPr sz="1200"/>
            </a:lvl4pPr>
            <a:lvl5pPr marL="2286000" lvl="4" indent="-304800" algn="l">
              <a:lnSpc>
                <a:spcPct val="100000"/>
              </a:lnSpc>
              <a:spcBef>
                <a:spcPts val="200"/>
              </a:spcBef>
              <a:spcAft>
                <a:spcPts val="0"/>
              </a:spcAft>
              <a:buClr>
                <a:srgbClr val="286FB7"/>
              </a:buClr>
              <a:buSzPts val="1200"/>
              <a:buChar char="»"/>
              <a:defRPr sz="1200"/>
            </a:lvl5pPr>
            <a:lvl6pPr marL="2743200" lvl="5" indent="-304800" algn="l">
              <a:spcBef>
                <a:spcPts val="200"/>
              </a:spcBef>
              <a:spcAft>
                <a:spcPts val="0"/>
              </a:spcAft>
              <a:buClr>
                <a:schemeClr val="lt1"/>
              </a:buClr>
              <a:buSzPts val="1200"/>
              <a:buChar char="•"/>
              <a:defRPr sz="1200"/>
            </a:lvl6pPr>
            <a:lvl7pPr marL="3200400" lvl="6" indent="-304800" algn="l">
              <a:spcBef>
                <a:spcPts val="200"/>
              </a:spcBef>
              <a:spcAft>
                <a:spcPts val="0"/>
              </a:spcAft>
              <a:buClr>
                <a:schemeClr val="lt1"/>
              </a:buClr>
              <a:buSzPts val="1200"/>
              <a:buChar char="•"/>
              <a:defRPr sz="1200"/>
            </a:lvl7pPr>
            <a:lvl8pPr marL="3657600" lvl="7" indent="-304800" algn="l">
              <a:spcBef>
                <a:spcPts val="200"/>
              </a:spcBef>
              <a:spcAft>
                <a:spcPts val="0"/>
              </a:spcAft>
              <a:buClr>
                <a:schemeClr val="lt1"/>
              </a:buClr>
              <a:buSzPts val="1200"/>
              <a:buChar char="•"/>
              <a:defRPr sz="1200"/>
            </a:lvl8pPr>
            <a:lvl9pPr marL="4114800" lvl="8" indent="-304800" algn="l">
              <a:spcBef>
                <a:spcPts val="200"/>
              </a:spcBef>
              <a:spcAft>
                <a:spcPts val="0"/>
              </a:spcAft>
              <a:buClr>
                <a:schemeClr val="lt1"/>
              </a:buClr>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1"/>
        <p:cNvGrpSpPr/>
        <p:nvPr/>
      </p:nvGrpSpPr>
      <p:grpSpPr>
        <a:xfrm>
          <a:off x="0" y="0"/>
          <a:ext cx="0" cy="0"/>
          <a:chOff x="0" y="0"/>
          <a:chExt cx="0" cy="0"/>
        </a:xfrm>
      </p:grpSpPr>
      <p:sp>
        <p:nvSpPr>
          <p:cNvPr id="82" name="Google Shape;82;p20"/>
          <p:cNvSpPr txBox="1">
            <a:spLocks noGrp="1"/>
          </p:cNvSpPr>
          <p:nvPr>
            <p:ph type="title"/>
          </p:nvPr>
        </p:nvSpPr>
        <p:spPr>
          <a:xfrm>
            <a:off x="457200" y="457200"/>
            <a:ext cx="8229600" cy="6858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Clr>
                <a:srgbClr val="286FB7"/>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4"/>
        <p:cNvGrpSpPr/>
        <p:nvPr/>
      </p:nvGrpSpPr>
      <p:grpSpPr>
        <a:xfrm>
          <a:off x="0" y="0"/>
          <a:ext cx="0" cy="0"/>
          <a:chOff x="0" y="0"/>
          <a:chExt cx="0" cy="0"/>
        </a:xfrm>
      </p:grpSpPr>
      <p:sp>
        <p:nvSpPr>
          <p:cNvPr id="85" name="Google Shape;85;p22"/>
          <p:cNvSpPr txBox="1">
            <a:spLocks noGrp="1"/>
          </p:cNvSpPr>
          <p:nvPr>
            <p:ph type="title"/>
          </p:nvPr>
        </p:nvSpPr>
        <p:spPr>
          <a:xfrm>
            <a:off x="457205" y="204791"/>
            <a:ext cx="3008313" cy="871538"/>
          </a:xfrm>
          <a:prstGeom prst="rect">
            <a:avLst/>
          </a:prstGeom>
          <a:noFill/>
          <a:ln>
            <a:noFill/>
          </a:ln>
        </p:spPr>
        <p:txBody>
          <a:bodyPr spcFirstLastPara="1" wrap="square" lIns="68575" tIns="34275" rIns="68575" bIns="34275" anchor="b" anchorCtr="0">
            <a:noAutofit/>
          </a:bodyPr>
          <a:lstStyle>
            <a:lvl1pPr lvl="0" algn="l">
              <a:spcBef>
                <a:spcPts val="0"/>
              </a:spcBef>
              <a:spcAft>
                <a:spcPts val="0"/>
              </a:spcAft>
              <a:buClr>
                <a:srgbClr val="286FB7"/>
              </a:buClr>
              <a:buSzPts val="1500"/>
              <a:buFont typeface="Arial"/>
              <a:buNone/>
              <a:defRPr sz="1500" b="1"/>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86" name="Google Shape;86;p22"/>
          <p:cNvSpPr txBox="1">
            <a:spLocks noGrp="1"/>
          </p:cNvSpPr>
          <p:nvPr>
            <p:ph type="body" idx="1"/>
          </p:nvPr>
        </p:nvSpPr>
        <p:spPr>
          <a:xfrm>
            <a:off x="3575050" y="204799"/>
            <a:ext cx="5111750" cy="4389835"/>
          </a:xfrm>
          <a:prstGeom prst="rect">
            <a:avLst/>
          </a:prstGeom>
          <a:noFill/>
          <a:ln>
            <a:noFill/>
          </a:ln>
        </p:spPr>
        <p:txBody>
          <a:bodyPr spcFirstLastPara="1" wrap="square" lIns="68575" tIns="34275" rIns="68575" bIns="34275" anchor="t" anchorCtr="0">
            <a:normAutofit/>
          </a:bodyPr>
          <a:lstStyle>
            <a:lvl1pPr marL="457200" lvl="0" indent="-381000" algn="l">
              <a:spcBef>
                <a:spcPts val="500"/>
              </a:spcBef>
              <a:spcAft>
                <a:spcPts val="0"/>
              </a:spcAft>
              <a:buClr>
                <a:srgbClr val="286FB7"/>
              </a:buClr>
              <a:buSzPts val="2400"/>
              <a:buChar char="•"/>
              <a:defRPr sz="2400"/>
            </a:lvl1pPr>
            <a:lvl2pPr marL="914400" lvl="1" indent="-361950" algn="l">
              <a:lnSpc>
                <a:spcPct val="100000"/>
              </a:lnSpc>
              <a:spcBef>
                <a:spcPts val="400"/>
              </a:spcBef>
              <a:spcAft>
                <a:spcPts val="0"/>
              </a:spcAft>
              <a:buClr>
                <a:srgbClr val="E68323"/>
              </a:buClr>
              <a:buSzPts val="2100"/>
              <a:buChar char="–"/>
              <a:defRPr sz="2100"/>
            </a:lvl2pPr>
            <a:lvl3pPr marL="1371600" lvl="2" indent="-342900" algn="l">
              <a:spcBef>
                <a:spcPts val="400"/>
              </a:spcBef>
              <a:spcAft>
                <a:spcPts val="0"/>
              </a:spcAft>
              <a:buClr>
                <a:srgbClr val="286FB7"/>
              </a:buClr>
              <a:buSzPts val="1800"/>
              <a:buChar char="•"/>
              <a:defRPr sz="1800"/>
            </a:lvl3pPr>
            <a:lvl4pPr marL="1828800" lvl="3" indent="-323850" algn="l">
              <a:spcBef>
                <a:spcPts val="300"/>
              </a:spcBef>
              <a:spcAft>
                <a:spcPts val="0"/>
              </a:spcAft>
              <a:buClr>
                <a:srgbClr val="286FB7"/>
              </a:buClr>
              <a:buSzPts val="1500"/>
              <a:buChar char="–"/>
              <a:defRPr sz="1500"/>
            </a:lvl4pPr>
            <a:lvl5pPr marL="2286000" lvl="4" indent="-323850" algn="l">
              <a:lnSpc>
                <a:spcPct val="100000"/>
              </a:lnSpc>
              <a:spcBef>
                <a:spcPts val="300"/>
              </a:spcBef>
              <a:spcAft>
                <a:spcPts val="0"/>
              </a:spcAft>
              <a:buClr>
                <a:srgbClr val="286FB7"/>
              </a:buClr>
              <a:buSzPts val="1500"/>
              <a:buChar char="»"/>
              <a:defRPr sz="1500"/>
            </a:lvl5pPr>
            <a:lvl6pPr marL="2743200" lvl="5" indent="-323850" algn="l">
              <a:spcBef>
                <a:spcPts val="300"/>
              </a:spcBef>
              <a:spcAft>
                <a:spcPts val="0"/>
              </a:spcAft>
              <a:buClr>
                <a:schemeClr val="lt1"/>
              </a:buClr>
              <a:buSzPts val="1500"/>
              <a:buChar char="•"/>
              <a:defRPr sz="1500"/>
            </a:lvl6pPr>
            <a:lvl7pPr marL="3200400" lvl="6" indent="-323850" algn="l">
              <a:spcBef>
                <a:spcPts val="300"/>
              </a:spcBef>
              <a:spcAft>
                <a:spcPts val="0"/>
              </a:spcAft>
              <a:buClr>
                <a:schemeClr val="lt1"/>
              </a:buClr>
              <a:buSzPts val="1500"/>
              <a:buChar char="•"/>
              <a:defRPr sz="1500"/>
            </a:lvl7pPr>
            <a:lvl8pPr marL="3657600" lvl="7" indent="-323850" algn="l">
              <a:spcBef>
                <a:spcPts val="300"/>
              </a:spcBef>
              <a:spcAft>
                <a:spcPts val="0"/>
              </a:spcAft>
              <a:buClr>
                <a:schemeClr val="lt1"/>
              </a:buClr>
              <a:buSzPts val="1500"/>
              <a:buChar char="•"/>
              <a:defRPr sz="1500"/>
            </a:lvl8pPr>
            <a:lvl9pPr marL="4114800" lvl="8" indent="-323850" algn="l">
              <a:spcBef>
                <a:spcPts val="300"/>
              </a:spcBef>
              <a:spcAft>
                <a:spcPts val="0"/>
              </a:spcAft>
              <a:buClr>
                <a:schemeClr val="lt1"/>
              </a:buClr>
              <a:buSzPts val="1500"/>
              <a:buChar char="•"/>
              <a:defRPr sz="1500"/>
            </a:lvl9pPr>
          </a:lstStyle>
          <a:p>
            <a:endParaRPr/>
          </a:p>
        </p:txBody>
      </p:sp>
      <p:sp>
        <p:nvSpPr>
          <p:cNvPr id="87" name="Google Shape;87;p22"/>
          <p:cNvSpPr txBox="1">
            <a:spLocks noGrp="1"/>
          </p:cNvSpPr>
          <p:nvPr>
            <p:ph type="body" idx="2"/>
          </p:nvPr>
        </p:nvSpPr>
        <p:spPr>
          <a:xfrm>
            <a:off x="457205" y="1076328"/>
            <a:ext cx="3008313" cy="3518297"/>
          </a:xfrm>
          <a:prstGeom prst="rect">
            <a:avLst/>
          </a:prstGeom>
          <a:noFill/>
          <a:ln>
            <a:noFill/>
          </a:ln>
        </p:spPr>
        <p:txBody>
          <a:bodyPr spcFirstLastPara="1" wrap="square" lIns="68575" tIns="34275" rIns="68575" bIns="34275" anchor="t" anchorCtr="0">
            <a:normAutofit/>
          </a:bodyPr>
          <a:lstStyle>
            <a:lvl1pPr marL="457200" lvl="0" indent="-228600" algn="l">
              <a:spcBef>
                <a:spcPts val="200"/>
              </a:spcBef>
              <a:spcAft>
                <a:spcPts val="0"/>
              </a:spcAft>
              <a:buClr>
                <a:srgbClr val="286FB7"/>
              </a:buClr>
              <a:buSzPts val="1100"/>
              <a:buNone/>
              <a:defRPr sz="1100"/>
            </a:lvl1pPr>
            <a:lvl2pPr marL="914400" lvl="1" indent="-228600" algn="l">
              <a:lnSpc>
                <a:spcPct val="100000"/>
              </a:lnSpc>
              <a:spcBef>
                <a:spcPts val="200"/>
              </a:spcBef>
              <a:spcAft>
                <a:spcPts val="0"/>
              </a:spcAft>
              <a:buClr>
                <a:srgbClr val="E68323"/>
              </a:buClr>
              <a:buSzPts val="900"/>
              <a:buNone/>
              <a:defRPr sz="900"/>
            </a:lvl2pPr>
            <a:lvl3pPr marL="1371600" lvl="2" indent="-228600" algn="l">
              <a:spcBef>
                <a:spcPts val="200"/>
              </a:spcBef>
              <a:spcAft>
                <a:spcPts val="0"/>
              </a:spcAft>
              <a:buClr>
                <a:srgbClr val="286FB7"/>
              </a:buClr>
              <a:buSzPts val="800"/>
              <a:buNone/>
              <a:defRPr sz="800"/>
            </a:lvl3pPr>
            <a:lvl4pPr marL="1828800" lvl="3" indent="-228600" algn="l">
              <a:spcBef>
                <a:spcPts val="100"/>
              </a:spcBef>
              <a:spcAft>
                <a:spcPts val="0"/>
              </a:spcAft>
              <a:buClr>
                <a:srgbClr val="286FB7"/>
              </a:buClr>
              <a:buSzPts val="700"/>
              <a:buNone/>
              <a:defRPr sz="700"/>
            </a:lvl4pPr>
            <a:lvl5pPr marL="2286000" lvl="4" indent="-228600" algn="l">
              <a:lnSpc>
                <a:spcPct val="100000"/>
              </a:lnSpc>
              <a:spcBef>
                <a:spcPts val="100"/>
              </a:spcBef>
              <a:spcAft>
                <a:spcPts val="0"/>
              </a:spcAft>
              <a:buClr>
                <a:srgbClr val="286FB7"/>
              </a:buClr>
              <a:buSzPts val="700"/>
              <a:buNone/>
              <a:defRPr sz="700"/>
            </a:lvl5pPr>
            <a:lvl6pPr marL="2743200" lvl="5" indent="-228600" algn="l">
              <a:spcBef>
                <a:spcPts val="100"/>
              </a:spcBef>
              <a:spcAft>
                <a:spcPts val="0"/>
              </a:spcAft>
              <a:buClr>
                <a:schemeClr val="lt1"/>
              </a:buClr>
              <a:buSzPts val="700"/>
              <a:buNone/>
              <a:defRPr sz="700"/>
            </a:lvl6pPr>
            <a:lvl7pPr marL="3200400" lvl="6" indent="-228600" algn="l">
              <a:spcBef>
                <a:spcPts val="100"/>
              </a:spcBef>
              <a:spcAft>
                <a:spcPts val="0"/>
              </a:spcAft>
              <a:buClr>
                <a:schemeClr val="lt1"/>
              </a:buClr>
              <a:buSzPts val="700"/>
              <a:buNone/>
              <a:defRPr sz="700"/>
            </a:lvl7pPr>
            <a:lvl8pPr marL="3657600" lvl="7" indent="-228600" algn="l">
              <a:spcBef>
                <a:spcPts val="100"/>
              </a:spcBef>
              <a:spcAft>
                <a:spcPts val="0"/>
              </a:spcAft>
              <a:buClr>
                <a:schemeClr val="lt1"/>
              </a:buClr>
              <a:buSzPts val="700"/>
              <a:buNone/>
              <a:defRPr sz="700"/>
            </a:lvl8pPr>
            <a:lvl9pPr marL="4114800" lvl="8" indent="-228600" algn="l">
              <a:spcBef>
                <a:spcPts val="100"/>
              </a:spcBef>
              <a:spcAft>
                <a:spcPts val="0"/>
              </a:spcAft>
              <a:buClr>
                <a:schemeClr val="lt1"/>
              </a:buClr>
              <a:buSzPts val="700"/>
              <a:buNone/>
              <a:defRPr sz="7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8"/>
        <p:cNvGrpSpPr/>
        <p:nvPr/>
      </p:nvGrpSpPr>
      <p:grpSpPr>
        <a:xfrm>
          <a:off x="0" y="0"/>
          <a:ext cx="0" cy="0"/>
          <a:chOff x="0" y="0"/>
          <a:chExt cx="0" cy="0"/>
        </a:xfrm>
      </p:grpSpPr>
      <p:sp>
        <p:nvSpPr>
          <p:cNvPr id="89" name="Google Shape;89;p23"/>
          <p:cNvSpPr txBox="1">
            <a:spLocks noGrp="1"/>
          </p:cNvSpPr>
          <p:nvPr>
            <p:ph type="title"/>
          </p:nvPr>
        </p:nvSpPr>
        <p:spPr>
          <a:xfrm>
            <a:off x="1792288" y="3600457"/>
            <a:ext cx="5486400" cy="425054"/>
          </a:xfrm>
          <a:prstGeom prst="rect">
            <a:avLst/>
          </a:prstGeom>
          <a:noFill/>
          <a:ln>
            <a:noFill/>
          </a:ln>
        </p:spPr>
        <p:txBody>
          <a:bodyPr spcFirstLastPara="1" wrap="square" lIns="68575" tIns="34275" rIns="68575" bIns="34275" anchor="b" anchorCtr="0">
            <a:noAutofit/>
          </a:bodyPr>
          <a:lstStyle>
            <a:lvl1pPr lvl="0" algn="l">
              <a:spcBef>
                <a:spcPts val="0"/>
              </a:spcBef>
              <a:spcAft>
                <a:spcPts val="0"/>
              </a:spcAft>
              <a:buClr>
                <a:srgbClr val="286FB7"/>
              </a:buClr>
              <a:buSzPts val="1500"/>
              <a:buFont typeface="Arial"/>
              <a:buNone/>
              <a:defRPr sz="1500" b="1"/>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
        <p:nvSpPr>
          <p:cNvPr id="90" name="Google Shape;90;p23"/>
          <p:cNvSpPr>
            <a:spLocks noGrp="1"/>
          </p:cNvSpPr>
          <p:nvPr>
            <p:ph type="pic" idx="2"/>
          </p:nvPr>
        </p:nvSpPr>
        <p:spPr>
          <a:xfrm>
            <a:off x="1792288" y="459581"/>
            <a:ext cx="5486400" cy="3086100"/>
          </a:xfrm>
          <a:prstGeom prst="rect">
            <a:avLst/>
          </a:prstGeom>
          <a:noFill/>
          <a:ln>
            <a:noFill/>
          </a:ln>
        </p:spPr>
      </p:sp>
      <p:sp>
        <p:nvSpPr>
          <p:cNvPr id="91" name="Google Shape;91;p23"/>
          <p:cNvSpPr txBox="1">
            <a:spLocks noGrp="1"/>
          </p:cNvSpPr>
          <p:nvPr>
            <p:ph type="body" idx="1"/>
          </p:nvPr>
        </p:nvSpPr>
        <p:spPr>
          <a:xfrm>
            <a:off x="1792288" y="4025514"/>
            <a:ext cx="5486400" cy="603647"/>
          </a:xfrm>
          <a:prstGeom prst="rect">
            <a:avLst/>
          </a:prstGeom>
          <a:noFill/>
          <a:ln>
            <a:noFill/>
          </a:ln>
        </p:spPr>
        <p:txBody>
          <a:bodyPr spcFirstLastPara="1" wrap="square" lIns="68575" tIns="34275" rIns="68575" bIns="34275" anchor="t" anchorCtr="0">
            <a:normAutofit/>
          </a:bodyPr>
          <a:lstStyle>
            <a:lvl1pPr marL="457200" lvl="0" indent="-228600" algn="l">
              <a:spcBef>
                <a:spcPts val="200"/>
              </a:spcBef>
              <a:spcAft>
                <a:spcPts val="0"/>
              </a:spcAft>
              <a:buClr>
                <a:srgbClr val="286FB7"/>
              </a:buClr>
              <a:buSzPts val="1100"/>
              <a:buNone/>
              <a:defRPr sz="1100"/>
            </a:lvl1pPr>
            <a:lvl2pPr marL="914400" lvl="1" indent="-228600" algn="l">
              <a:lnSpc>
                <a:spcPct val="100000"/>
              </a:lnSpc>
              <a:spcBef>
                <a:spcPts val="200"/>
              </a:spcBef>
              <a:spcAft>
                <a:spcPts val="0"/>
              </a:spcAft>
              <a:buClr>
                <a:srgbClr val="E68323"/>
              </a:buClr>
              <a:buSzPts val="900"/>
              <a:buNone/>
              <a:defRPr sz="900"/>
            </a:lvl2pPr>
            <a:lvl3pPr marL="1371600" lvl="2" indent="-228600" algn="l">
              <a:spcBef>
                <a:spcPts val="200"/>
              </a:spcBef>
              <a:spcAft>
                <a:spcPts val="0"/>
              </a:spcAft>
              <a:buClr>
                <a:srgbClr val="286FB7"/>
              </a:buClr>
              <a:buSzPts val="800"/>
              <a:buNone/>
              <a:defRPr sz="800"/>
            </a:lvl3pPr>
            <a:lvl4pPr marL="1828800" lvl="3" indent="-228600" algn="l">
              <a:spcBef>
                <a:spcPts val="100"/>
              </a:spcBef>
              <a:spcAft>
                <a:spcPts val="0"/>
              </a:spcAft>
              <a:buClr>
                <a:srgbClr val="286FB7"/>
              </a:buClr>
              <a:buSzPts val="700"/>
              <a:buNone/>
              <a:defRPr sz="700"/>
            </a:lvl4pPr>
            <a:lvl5pPr marL="2286000" lvl="4" indent="-228600" algn="l">
              <a:lnSpc>
                <a:spcPct val="100000"/>
              </a:lnSpc>
              <a:spcBef>
                <a:spcPts val="100"/>
              </a:spcBef>
              <a:spcAft>
                <a:spcPts val="0"/>
              </a:spcAft>
              <a:buClr>
                <a:srgbClr val="286FB7"/>
              </a:buClr>
              <a:buSzPts val="700"/>
              <a:buNone/>
              <a:defRPr sz="700"/>
            </a:lvl5pPr>
            <a:lvl6pPr marL="2743200" lvl="5" indent="-228600" algn="l">
              <a:spcBef>
                <a:spcPts val="100"/>
              </a:spcBef>
              <a:spcAft>
                <a:spcPts val="0"/>
              </a:spcAft>
              <a:buClr>
                <a:schemeClr val="lt1"/>
              </a:buClr>
              <a:buSzPts val="700"/>
              <a:buNone/>
              <a:defRPr sz="700"/>
            </a:lvl6pPr>
            <a:lvl7pPr marL="3200400" lvl="6" indent="-228600" algn="l">
              <a:spcBef>
                <a:spcPts val="100"/>
              </a:spcBef>
              <a:spcAft>
                <a:spcPts val="0"/>
              </a:spcAft>
              <a:buClr>
                <a:schemeClr val="lt1"/>
              </a:buClr>
              <a:buSzPts val="700"/>
              <a:buNone/>
              <a:defRPr sz="700"/>
            </a:lvl7pPr>
            <a:lvl8pPr marL="3657600" lvl="7" indent="-228600" algn="l">
              <a:spcBef>
                <a:spcPts val="100"/>
              </a:spcBef>
              <a:spcAft>
                <a:spcPts val="0"/>
              </a:spcAft>
              <a:buClr>
                <a:schemeClr val="lt1"/>
              </a:buClr>
              <a:buSzPts val="700"/>
              <a:buNone/>
              <a:defRPr sz="700"/>
            </a:lvl8pPr>
            <a:lvl9pPr marL="4114800" lvl="8" indent="-228600" algn="l">
              <a:spcBef>
                <a:spcPts val="100"/>
              </a:spcBef>
              <a:spcAft>
                <a:spcPts val="0"/>
              </a:spcAft>
              <a:buClr>
                <a:schemeClr val="lt1"/>
              </a:buClr>
              <a:buSzPts val="700"/>
              <a:buNone/>
              <a:defRPr sz="7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92"/>
        <p:cNvGrpSpPr/>
        <p:nvPr/>
      </p:nvGrpSpPr>
      <p:grpSpPr>
        <a:xfrm>
          <a:off x="0" y="0"/>
          <a:ext cx="0" cy="0"/>
          <a:chOff x="0" y="0"/>
          <a:chExt cx="0" cy="0"/>
        </a:xfrm>
      </p:grpSpPr>
      <p:sp>
        <p:nvSpPr>
          <p:cNvPr id="93" name="Google Shape;93;p24"/>
          <p:cNvSpPr txBox="1">
            <a:spLocks noGrp="1"/>
          </p:cNvSpPr>
          <p:nvPr>
            <p:ph type="title"/>
          </p:nvPr>
        </p:nvSpPr>
        <p:spPr>
          <a:xfrm>
            <a:off x="457200" y="457200"/>
            <a:ext cx="8229600" cy="685800"/>
          </a:xfrm>
          <a:prstGeom prst="rect">
            <a:avLst/>
          </a:prstGeom>
          <a:noFill/>
          <a:ln>
            <a:noFill/>
          </a:ln>
        </p:spPr>
        <p:txBody>
          <a:bodyPr spcFirstLastPara="1" wrap="square" lIns="68575" tIns="34275" rIns="68575" bIns="34275" anchor="ctr" anchorCtr="0">
            <a:noAutofit/>
          </a:bodyPr>
          <a:lstStyle>
            <a:lvl1pPr lvl="0" algn="ctr">
              <a:spcBef>
                <a:spcPts val="0"/>
              </a:spcBef>
              <a:spcAft>
                <a:spcPts val="0"/>
              </a:spcAft>
              <a:buClr>
                <a:srgbClr val="286FB7"/>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457200"/>
            <a:ext cx="8229600" cy="6858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Clr>
                <a:srgbClr val="286FB7"/>
              </a:buClr>
              <a:buSzPts val="3200"/>
              <a:buFont typeface="Arial"/>
              <a:buNone/>
              <a:defRPr sz="3200" b="1" i="0" u="none" strike="noStrike" cap="none">
                <a:solidFill>
                  <a:srgbClr val="286FB7"/>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457200" y="1200155"/>
            <a:ext cx="8229600" cy="3394472"/>
          </a:xfrm>
          <a:prstGeom prst="rect">
            <a:avLst/>
          </a:prstGeom>
          <a:noFill/>
          <a:ln>
            <a:noFill/>
          </a:ln>
        </p:spPr>
        <p:txBody>
          <a:bodyPr spcFirstLastPara="1" wrap="square" lIns="68575" tIns="34275" rIns="68575" bIns="34275" anchor="t" anchorCtr="0">
            <a:normAutofit/>
          </a:bodyPr>
          <a:lstStyle>
            <a:lvl1pPr marL="457200" marR="0" lvl="0" indent="-361950" algn="l" rtl="0">
              <a:spcBef>
                <a:spcPts val="400"/>
              </a:spcBef>
              <a:spcAft>
                <a:spcPts val="0"/>
              </a:spcAft>
              <a:buClr>
                <a:srgbClr val="286FB7"/>
              </a:buClr>
              <a:buSzPts val="2100"/>
              <a:buFont typeface="Arial"/>
              <a:buChar char="•"/>
              <a:defRPr sz="2100" b="0" i="0" u="none" strike="noStrike" cap="none">
                <a:solidFill>
                  <a:srgbClr val="286FB7"/>
                </a:solidFill>
                <a:latin typeface="Gill Sans"/>
                <a:ea typeface="Gill Sans"/>
                <a:cs typeface="Gill Sans"/>
                <a:sym typeface="Gill Sans"/>
              </a:defRPr>
            </a:lvl1pPr>
            <a:lvl2pPr marL="914400" marR="0" lvl="1" indent="-342900" algn="l" rtl="0">
              <a:lnSpc>
                <a:spcPct val="100000"/>
              </a:lnSpc>
              <a:spcBef>
                <a:spcPts val="400"/>
              </a:spcBef>
              <a:spcAft>
                <a:spcPts val="0"/>
              </a:spcAft>
              <a:buClr>
                <a:srgbClr val="E68323"/>
              </a:buClr>
              <a:buSzPts val="1800"/>
              <a:buFont typeface="Arial"/>
              <a:buChar char="–"/>
              <a:defRPr sz="1800" b="0" i="0" u="none" strike="noStrike" cap="none">
                <a:solidFill>
                  <a:srgbClr val="E68323"/>
                </a:solidFill>
                <a:latin typeface="Gill Sans"/>
                <a:ea typeface="Gill Sans"/>
                <a:cs typeface="Gill Sans"/>
                <a:sym typeface="Gill Sans"/>
              </a:defRPr>
            </a:lvl2pPr>
            <a:lvl3pPr marL="1371600" marR="0" lvl="2" indent="-323850" algn="l" rtl="0">
              <a:spcBef>
                <a:spcPts val="300"/>
              </a:spcBef>
              <a:spcAft>
                <a:spcPts val="0"/>
              </a:spcAft>
              <a:buClr>
                <a:srgbClr val="286FB7"/>
              </a:buClr>
              <a:buSzPts val="1500"/>
              <a:buFont typeface="Arial"/>
              <a:buChar char="•"/>
              <a:defRPr sz="1500" b="0" i="0" u="none" strike="noStrike" cap="none">
                <a:solidFill>
                  <a:srgbClr val="286FB7"/>
                </a:solidFill>
                <a:latin typeface="Gill Sans"/>
                <a:ea typeface="Gill Sans"/>
                <a:cs typeface="Gill Sans"/>
                <a:sym typeface="Gill Sans"/>
              </a:defRPr>
            </a:lvl3pPr>
            <a:lvl4pPr marL="1828800" marR="0" lvl="3" indent="-317500" algn="l" rtl="0">
              <a:spcBef>
                <a:spcPts val="300"/>
              </a:spcBef>
              <a:spcAft>
                <a:spcPts val="0"/>
              </a:spcAft>
              <a:buClr>
                <a:srgbClr val="286FB7"/>
              </a:buClr>
              <a:buSzPts val="1400"/>
              <a:buFont typeface="Arial"/>
              <a:buChar char="–"/>
              <a:defRPr sz="1400" b="0" i="0" u="none" strike="noStrike" cap="none">
                <a:solidFill>
                  <a:srgbClr val="286FB7"/>
                </a:solidFill>
                <a:latin typeface="Gill Sans"/>
                <a:ea typeface="Gill Sans"/>
                <a:cs typeface="Gill Sans"/>
                <a:sym typeface="Gill Sans"/>
              </a:defRPr>
            </a:lvl4pPr>
            <a:lvl5pPr marL="2286000" marR="0" lvl="4" indent="-355600" algn="l" rtl="0">
              <a:lnSpc>
                <a:spcPct val="100000"/>
              </a:lnSpc>
              <a:spcBef>
                <a:spcPts val="400"/>
              </a:spcBef>
              <a:spcAft>
                <a:spcPts val="0"/>
              </a:spcAft>
              <a:buClr>
                <a:srgbClr val="286FB7"/>
              </a:buClr>
              <a:buSzPts val="2000"/>
              <a:buFont typeface="Arial"/>
              <a:buChar char="»"/>
              <a:defRPr sz="2000" b="0" i="0" u="none" strike="noStrike" cap="none">
                <a:solidFill>
                  <a:srgbClr val="286FB7"/>
                </a:solidFill>
                <a:latin typeface="Gill Sans"/>
                <a:ea typeface="Gill Sans"/>
                <a:cs typeface="Gill Sans"/>
                <a:sym typeface="Gill Sans"/>
              </a:defRPr>
            </a:lvl5pPr>
            <a:lvl6pPr marL="2743200" marR="0" lvl="5" indent="-323850" algn="l" rtl="0">
              <a:spcBef>
                <a:spcPts val="300"/>
              </a:spcBef>
              <a:spcAft>
                <a:spcPts val="0"/>
              </a:spcAft>
              <a:buClr>
                <a:schemeClr val="lt1"/>
              </a:buClr>
              <a:buSzPts val="1500"/>
              <a:buFont typeface="Arial"/>
              <a:buChar char="•"/>
              <a:defRPr sz="1500" b="0" i="0" u="none" strike="noStrike" cap="none">
                <a:solidFill>
                  <a:schemeClr val="lt1"/>
                </a:solidFill>
                <a:latin typeface="Gill Sans"/>
                <a:ea typeface="Gill Sans"/>
                <a:cs typeface="Gill Sans"/>
                <a:sym typeface="Gill Sans"/>
              </a:defRPr>
            </a:lvl6pPr>
            <a:lvl7pPr marL="3200400" marR="0" lvl="6" indent="-323850" algn="l" rtl="0">
              <a:spcBef>
                <a:spcPts val="300"/>
              </a:spcBef>
              <a:spcAft>
                <a:spcPts val="0"/>
              </a:spcAft>
              <a:buClr>
                <a:schemeClr val="lt1"/>
              </a:buClr>
              <a:buSzPts val="1500"/>
              <a:buFont typeface="Arial"/>
              <a:buChar char="•"/>
              <a:defRPr sz="1500" b="0" i="0" u="none" strike="noStrike" cap="none">
                <a:solidFill>
                  <a:schemeClr val="lt1"/>
                </a:solidFill>
                <a:latin typeface="Gill Sans"/>
                <a:ea typeface="Gill Sans"/>
                <a:cs typeface="Gill Sans"/>
                <a:sym typeface="Gill Sans"/>
              </a:defRPr>
            </a:lvl7pPr>
            <a:lvl8pPr marL="3657600" marR="0" lvl="7" indent="-323850" algn="l" rtl="0">
              <a:spcBef>
                <a:spcPts val="300"/>
              </a:spcBef>
              <a:spcAft>
                <a:spcPts val="0"/>
              </a:spcAft>
              <a:buClr>
                <a:schemeClr val="lt1"/>
              </a:buClr>
              <a:buSzPts val="1500"/>
              <a:buFont typeface="Arial"/>
              <a:buChar char="•"/>
              <a:defRPr sz="1500" b="0" i="0" u="none" strike="noStrike" cap="none">
                <a:solidFill>
                  <a:schemeClr val="lt1"/>
                </a:solidFill>
                <a:latin typeface="Gill Sans"/>
                <a:ea typeface="Gill Sans"/>
                <a:cs typeface="Gill Sans"/>
                <a:sym typeface="Gill Sans"/>
              </a:defRPr>
            </a:lvl8pPr>
            <a:lvl9pPr marL="4114800" marR="0" lvl="8" indent="-323850" algn="l" rtl="0">
              <a:spcBef>
                <a:spcPts val="300"/>
              </a:spcBef>
              <a:spcAft>
                <a:spcPts val="0"/>
              </a:spcAft>
              <a:buClr>
                <a:schemeClr val="lt1"/>
              </a:buClr>
              <a:buSzPts val="1500"/>
              <a:buFont typeface="Arial"/>
              <a:buChar char="•"/>
              <a:defRPr sz="1500" b="0" i="0" u="none" strike="noStrike" cap="none">
                <a:solidFill>
                  <a:schemeClr val="lt1"/>
                </a:solidFill>
                <a:latin typeface="Gill Sans"/>
                <a:ea typeface="Gill Sans"/>
                <a:cs typeface="Gill Sans"/>
                <a:sym typeface="Gill Sans"/>
              </a:defRPr>
            </a:lvl9pPr>
          </a:lstStyle>
          <a:p>
            <a:endParaRPr/>
          </a:p>
        </p:txBody>
      </p:sp>
      <p:cxnSp>
        <p:nvCxnSpPr>
          <p:cNvPr id="53" name="Google Shape;53;p13"/>
          <p:cNvCxnSpPr/>
          <p:nvPr/>
        </p:nvCxnSpPr>
        <p:spPr>
          <a:xfrm rot="10800000">
            <a:off x="1943100" y="285750"/>
            <a:ext cx="6972304" cy="0"/>
          </a:xfrm>
          <a:prstGeom prst="straightConnector1">
            <a:avLst/>
          </a:prstGeom>
          <a:noFill/>
          <a:ln w="19050" cap="flat" cmpd="sng">
            <a:solidFill>
              <a:srgbClr val="D7D7D7"/>
            </a:solidFill>
            <a:prstDash val="solid"/>
            <a:round/>
            <a:headEnd type="none" w="sm" len="sm"/>
            <a:tailEnd type="none" w="sm" len="sm"/>
          </a:ln>
        </p:spPr>
      </p:cxnSp>
      <p:cxnSp>
        <p:nvCxnSpPr>
          <p:cNvPr id="54" name="Google Shape;54;p13"/>
          <p:cNvCxnSpPr/>
          <p:nvPr/>
        </p:nvCxnSpPr>
        <p:spPr>
          <a:xfrm rot="10800000">
            <a:off x="152400" y="4960508"/>
            <a:ext cx="8839200" cy="0"/>
          </a:xfrm>
          <a:prstGeom prst="straightConnector1">
            <a:avLst/>
          </a:prstGeom>
          <a:noFill/>
          <a:ln w="19050" cap="flat" cmpd="sng">
            <a:solidFill>
              <a:srgbClr val="D7D7D7"/>
            </a:solidFill>
            <a:prstDash val="solid"/>
            <a:round/>
            <a:headEnd type="none" w="sm" len="sm"/>
            <a:tailEnd type="none" w="sm" len="sm"/>
          </a:ln>
        </p:spPr>
      </p:cxnSp>
      <p:sp>
        <p:nvSpPr>
          <p:cNvPr id="55" name="Google Shape;55;p13"/>
          <p:cNvSpPr txBox="1"/>
          <p:nvPr/>
        </p:nvSpPr>
        <p:spPr>
          <a:xfrm>
            <a:off x="21454" y="4947854"/>
            <a:ext cx="435746" cy="207749"/>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fld id="{00000000-1234-1234-1234-123412341234}" type="slidenum">
              <a:rPr lang="en" sz="900" b="0" i="0" u="none" strike="noStrike" cap="none">
                <a:solidFill>
                  <a:schemeClr val="accent2"/>
                </a:solidFill>
                <a:latin typeface="Gill Sans"/>
                <a:ea typeface="Gill Sans"/>
                <a:cs typeface="Gill Sans"/>
                <a:sym typeface="Gill Sans"/>
              </a:rPr>
              <a:t>‹#›</a:t>
            </a:fld>
            <a:endParaRPr sz="900" b="0" i="0" u="none" strike="noStrike" cap="none">
              <a:solidFill>
                <a:schemeClr val="accent2"/>
              </a:solidFill>
              <a:latin typeface="Gill Sans"/>
              <a:ea typeface="Gill Sans"/>
              <a:cs typeface="Gill Sans"/>
              <a:sym typeface="Gill Sans"/>
            </a:endParaRPr>
          </a:p>
        </p:txBody>
      </p:sp>
      <p:pic>
        <p:nvPicPr>
          <p:cNvPr id="56" name="Google Shape;56;p13"/>
          <p:cNvPicPr preferRelativeResize="0"/>
          <p:nvPr/>
        </p:nvPicPr>
        <p:blipFill rotWithShape="1">
          <a:blip r:embed="rId13">
            <a:alphaModFix/>
          </a:blip>
          <a:srcRect/>
          <a:stretch/>
        </p:blipFill>
        <p:spPr>
          <a:xfrm>
            <a:off x="228602" y="114304"/>
            <a:ext cx="1600199" cy="20095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8" Type="http://schemas.openxmlformats.org/officeDocument/2006/relationships/hyperlink" Target="https://doi.org/10.1126/sciadv.aba5692" TargetMode="External"/><Relationship Id="rId3" Type="http://schemas.openxmlformats.org/officeDocument/2006/relationships/hyperlink" Target="https://iris.who.int/handle/10665/345329" TargetMode="External"/><Relationship Id="rId7" Type="http://schemas.openxmlformats.org/officeDocument/2006/relationships/hyperlink" Target="https://doi.org/10.1111/resp.14687" TargetMode="External"/><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hyperlink" Target="https://doi.org/10.1289/EHP5838" TargetMode="External"/><Relationship Id="rId5" Type="http://schemas.openxmlformats.org/officeDocument/2006/relationships/hyperlink" Target="https://doi.org/10.1016/j.envint.2022.107262" TargetMode="External"/><Relationship Id="rId4" Type="http://schemas.openxmlformats.org/officeDocument/2006/relationships/hyperlink" Target="https://doi.org/10.1186/s12940-022-00907-2" TargetMode="External"/><Relationship Id="rId9" Type="http://schemas.openxmlformats.org/officeDocument/2006/relationships/hyperlink" Target="https://modis.gsfc.nasa.gov/data/dataprod/mod13.php"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97"/>
        <p:cNvGrpSpPr/>
        <p:nvPr/>
      </p:nvGrpSpPr>
      <p:grpSpPr>
        <a:xfrm>
          <a:off x="0" y="0"/>
          <a:ext cx="0" cy="0"/>
          <a:chOff x="0" y="0"/>
          <a:chExt cx="0" cy="0"/>
        </a:xfrm>
      </p:grpSpPr>
      <p:sp>
        <p:nvSpPr>
          <p:cNvPr id="98" name="Google Shape;98;p25"/>
          <p:cNvSpPr txBox="1">
            <a:spLocks noGrp="1"/>
          </p:cNvSpPr>
          <p:nvPr>
            <p:ph type="ctrTitle"/>
          </p:nvPr>
        </p:nvSpPr>
        <p:spPr>
          <a:xfrm>
            <a:off x="4149200" y="790975"/>
            <a:ext cx="4849800" cy="2476200"/>
          </a:xfrm>
          <a:prstGeom prst="rect">
            <a:avLst/>
          </a:prstGeom>
          <a:noFill/>
          <a:ln>
            <a:noFill/>
          </a:ln>
        </p:spPr>
        <p:txBody>
          <a:bodyPr spcFirstLastPara="1" wrap="square" lIns="68575" tIns="34275" rIns="68575" bIns="34275" anchor="ctr" anchorCtr="0">
            <a:noAutofit/>
          </a:bodyPr>
          <a:lstStyle/>
          <a:p>
            <a:pPr marL="0" lvl="0" indent="0" algn="r" rtl="0">
              <a:spcBef>
                <a:spcPts val="0"/>
              </a:spcBef>
              <a:spcAft>
                <a:spcPts val="0"/>
              </a:spcAft>
              <a:buClr>
                <a:srgbClr val="286FB7"/>
              </a:buClr>
              <a:buSzPts val="3200"/>
              <a:buFont typeface="Arial"/>
              <a:buNone/>
            </a:pPr>
            <a:r>
              <a:rPr lang="en">
                <a:solidFill>
                  <a:schemeClr val="dk1"/>
                </a:solidFill>
              </a:rPr>
              <a:t>Evaluating the Joint Effects of O</a:t>
            </a:r>
            <a:r>
              <a:rPr lang="en" baseline="-25000">
                <a:solidFill>
                  <a:schemeClr val="dk1"/>
                </a:solidFill>
              </a:rPr>
              <a:t>3</a:t>
            </a:r>
            <a:r>
              <a:rPr lang="en">
                <a:solidFill>
                  <a:schemeClr val="dk1"/>
                </a:solidFill>
              </a:rPr>
              <a:t>, NO</a:t>
            </a:r>
            <a:r>
              <a:rPr lang="en" baseline="-25000">
                <a:solidFill>
                  <a:schemeClr val="dk1"/>
                </a:solidFill>
              </a:rPr>
              <a:t>2</a:t>
            </a:r>
            <a:r>
              <a:rPr lang="en">
                <a:solidFill>
                  <a:schemeClr val="dk1"/>
                </a:solidFill>
              </a:rPr>
              <a:t>, and PM</a:t>
            </a:r>
            <a:r>
              <a:rPr lang="en" baseline="-25000">
                <a:solidFill>
                  <a:schemeClr val="dk1"/>
                </a:solidFill>
              </a:rPr>
              <a:t>2.5  </a:t>
            </a:r>
            <a:r>
              <a:rPr lang="en">
                <a:solidFill>
                  <a:schemeClr val="dk1"/>
                </a:solidFill>
              </a:rPr>
              <a:t>as an Exposure Mixture on Mortality </a:t>
            </a:r>
            <a:endParaRPr baseline="-25000">
              <a:solidFill>
                <a:schemeClr val="dk1"/>
              </a:solidFill>
            </a:endParaRPr>
          </a:p>
        </p:txBody>
      </p:sp>
      <p:sp>
        <p:nvSpPr>
          <p:cNvPr id="99" name="Google Shape;99;p25"/>
          <p:cNvSpPr txBox="1"/>
          <p:nvPr/>
        </p:nvSpPr>
        <p:spPr>
          <a:xfrm>
            <a:off x="4149200" y="3448450"/>
            <a:ext cx="3988200" cy="994200"/>
          </a:xfrm>
          <a:prstGeom prst="rect">
            <a:avLst/>
          </a:prstGeom>
          <a:noFill/>
          <a:ln>
            <a:noFill/>
          </a:ln>
        </p:spPr>
        <p:txBody>
          <a:bodyPr spcFirstLastPara="1" wrap="square" lIns="68575" tIns="34275" rIns="68575" bIns="34275" anchor="ctr" anchorCtr="0">
            <a:noAutofit/>
          </a:bodyPr>
          <a:lstStyle/>
          <a:p>
            <a:pPr marL="0" marR="0" lvl="0" indent="0" algn="l" rtl="0">
              <a:lnSpc>
                <a:spcPct val="150000"/>
              </a:lnSpc>
              <a:spcBef>
                <a:spcPts val="0"/>
              </a:spcBef>
              <a:spcAft>
                <a:spcPts val="0"/>
              </a:spcAft>
              <a:buClr>
                <a:srgbClr val="286FB7"/>
              </a:buClr>
              <a:buSzPts val="1400"/>
              <a:buFont typeface="Arial"/>
              <a:buNone/>
            </a:pPr>
            <a:r>
              <a:rPr lang="en" b="1">
                <a:solidFill>
                  <a:schemeClr val="dk1"/>
                </a:solidFill>
              </a:rPr>
              <a:t>By Nisha Lingam</a:t>
            </a:r>
            <a:endParaRPr b="1">
              <a:solidFill>
                <a:schemeClr val="dk1"/>
              </a:solidFill>
            </a:endParaRPr>
          </a:p>
          <a:p>
            <a:pPr marL="0" marR="0" lvl="0" indent="0" algn="l" rtl="0">
              <a:lnSpc>
                <a:spcPct val="150000"/>
              </a:lnSpc>
              <a:spcBef>
                <a:spcPts val="0"/>
              </a:spcBef>
              <a:spcAft>
                <a:spcPts val="0"/>
              </a:spcAft>
              <a:buClr>
                <a:srgbClr val="286FB7"/>
              </a:buClr>
              <a:buSzPts val="1400"/>
              <a:buFont typeface="Arial"/>
              <a:buNone/>
            </a:pPr>
            <a:r>
              <a:rPr lang="en" b="1">
                <a:solidFill>
                  <a:schemeClr val="dk1"/>
                </a:solidFill>
              </a:rPr>
              <a:t>Advisor: Dr. Xiao Wu</a:t>
            </a:r>
            <a:endParaRPr sz="1100">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67"/>
        <p:cNvGrpSpPr/>
        <p:nvPr/>
      </p:nvGrpSpPr>
      <p:grpSpPr>
        <a:xfrm>
          <a:off x="0" y="0"/>
          <a:ext cx="0" cy="0"/>
          <a:chOff x="0" y="0"/>
          <a:chExt cx="0" cy="0"/>
        </a:xfrm>
      </p:grpSpPr>
      <p:sp>
        <p:nvSpPr>
          <p:cNvPr id="168" name="Google Shape;168;p34"/>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Results - WQS Regression (cont.)</a:t>
            </a:r>
            <a:endParaRPr>
              <a:solidFill>
                <a:schemeClr val="dk1"/>
              </a:solidFill>
            </a:endParaRPr>
          </a:p>
        </p:txBody>
      </p:sp>
      <p:sp>
        <p:nvSpPr>
          <p:cNvPr id="169" name="Google Shape;169;p34"/>
          <p:cNvSpPr txBox="1">
            <a:spLocks noGrp="1"/>
          </p:cNvSpPr>
          <p:nvPr>
            <p:ph type="body" idx="1"/>
          </p:nvPr>
        </p:nvSpPr>
        <p:spPr>
          <a:xfrm>
            <a:off x="1006775" y="1029475"/>
            <a:ext cx="2616600" cy="1371600"/>
          </a:xfrm>
          <a:prstGeom prst="rect">
            <a:avLst/>
          </a:prstGeom>
          <a:noFill/>
          <a:ln>
            <a:noFill/>
          </a:ln>
        </p:spPr>
        <p:txBody>
          <a:bodyPr spcFirstLastPara="1" wrap="square" lIns="68575" tIns="34275" rIns="68575" bIns="34275" anchor="t" anchorCtr="0">
            <a:normAutofit/>
          </a:bodyPr>
          <a:lstStyle/>
          <a:p>
            <a:pPr marL="0" lvl="0" indent="0" algn="l" rtl="0">
              <a:spcBef>
                <a:spcPts val="0"/>
              </a:spcBef>
              <a:spcAft>
                <a:spcPts val="0"/>
              </a:spcAft>
              <a:buClr>
                <a:schemeClr val="dk2"/>
              </a:buClr>
              <a:buSzPts val="1100"/>
              <a:buFont typeface="Arial"/>
              <a:buNone/>
            </a:pPr>
            <a:r>
              <a:rPr lang="en" b="1">
                <a:solidFill>
                  <a:schemeClr val="dk1"/>
                </a:solidFill>
                <a:latin typeface="Arial"/>
                <a:ea typeface="Arial"/>
                <a:cs typeface="Arial"/>
                <a:sym typeface="Arial"/>
              </a:rPr>
              <a:t>Model 2</a:t>
            </a:r>
            <a:r>
              <a:rPr lang="en">
                <a:solidFill>
                  <a:schemeClr val="dk1"/>
                </a:solidFill>
                <a:latin typeface="Arial"/>
                <a:ea typeface="Arial"/>
                <a:cs typeface="Arial"/>
                <a:sym typeface="Arial"/>
              </a:rPr>
              <a:t> (Spatial Only): RR = 1.004 [95% CI: 1.002, 1.006]</a:t>
            </a:r>
            <a:endParaRPr>
              <a:solidFill>
                <a:schemeClr val="dk1"/>
              </a:solidFill>
              <a:latin typeface="Arial"/>
              <a:ea typeface="Arial"/>
              <a:cs typeface="Arial"/>
              <a:sym typeface="Arial"/>
            </a:endParaRPr>
          </a:p>
          <a:p>
            <a:pPr marL="0" lvl="0" indent="0" algn="l" rtl="0">
              <a:spcBef>
                <a:spcPts val="0"/>
              </a:spcBef>
              <a:spcAft>
                <a:spcPts val="0"/>
              </a:spcAft>
              <a:buClr>
                <a:schemeClr val="dk2"/>
              </a:buClr>
              <a:buSzPts val="1100"/>
              <a:buFont typeface="Arial"/>
              <a:buNone/>
            </a:pPr>
            <a:endParaRPr>
              <a:solidFill>
                <a:schemeClr val="dk1"/>
              </a:solidFill>
              <a:latin typeface="Arial"/>
              <a:ea typeface="Arial"/>
              <a:cs typeface="Arial"/>
              <a:sym typeface="Arial"/>
            </a:endParaRPr>
          </a:p>
          <a:p>
            <a:pPr marL="0" lvl="0" indent="0" algn="l" rtl="0">
              <a:spcBef>
                <a:spcPts val="0"/>
              </a:spcBef>
              <a:spcAft>
                <a:spcPts val="0"/>
              </a:spcAft>
              <a:buClr>
                <a:schemeClr val="dk2"/>
              </a:buClr>
              <a:buSzPts val="1100"/>
              <a:buFont typeface="Arial"/>
              <a:buNone/>
            </a:pPr>
            <a:endParaRPr>
              <a:solidFill>
                <a:schemeClr val="dk1"/>
              </a:solidFill>
            </a:endParaRPr>
          </a:p>
        </p:txBody>
      </p:sp>
      <p:pic>
        <p:nvPicPr>
          <p:cNvPr id="170" name="Google Shape;170;p34"/>
          <p:cNvPicPr preferRelativeResize="0"/>
          <p:nvPr/>
        </p:nvPicPr>
        <p:blipFill rotWithShape="1">
          <a:blip r:embed="rId3">
            <a:alphaModFix/>
          </a:blip>
          <a:srcRect r="-725"/>
          <a:stretch/>
        </p:blipFill>
        <p:spPr>
          <a:xfrm>
            <a:off x="518788" y="3184325"/>
            <a:ext cx="5181600" cy="1181100"/>
          </a:xfrm>
          <a:prstGeom prst="rect">
            <a:avLst/>
          </a:prstGeom>
          <a:noFill/>
          <a:ln>
            <a:noFill/>
          </a:ln>
        </p:spPr>
      </p:pic>
      <p:pic>
        <p:nvPicPr>
          <p:cNvPr id="171" name="Google Shape;171;p34"/>
          <p:cNvPicPr preferRelativeResize="0"/>
          <p:nvPr/>
        </p:nvPicPr>
        <p:blipFill>
          <a:blip r:embed="rId4">
            <a:alphaModFix/>
          </a:blip>
          <a:stretch>
            <a:fillRect/>
          </a:stretch>
        </p:blipFill>
        <p:spPr>
          <a:xfrm>
            <a:off x="3829238" y="1115200"/>
            <a:ext cx="5095875" cy="1200150"/>
          </a:xfrm>
          <a:prstGeom prst="rect">
            <a:avLst/>
          </a:prstGeom>
          <a:noFill/>
          <a:ln>
            <a:noFill/>
          </a:ln>
        </p:spPr>
      </p:pic>
      <p:pic>
        <p:nvPicPr>
          <p:cNvPr id="172" name="Google Shape;172;p34"/>
          <p:cNvPicPr preferRelativeResize="0"/>
          <p:nvPr/>
        </p:nvPicPr>
        <p:blipFill rotWithShape="1">
          <a:blip r:embed="rId5">
            <a:alphaModFix/>
          </a:blip>
          <a:srcRect l="1078"/>
          <a:stretch/>
        </p:blipFill>
        <p:spPr>
          <a:xfrm>
            <a:off x="1006775" y="1658125"/>
            <a:ext cx="1905000" cy="647700"/>
          </a:xfrm>
          <a:prstGeom prst="rect">
            <a:avLst/>
          </a:prstGeom>
          <a:noFill/>
          <a:ln>
            <a:noFill/>
          </a:ln>
        </p:spPr>
      </p:pic>
      <p:pic>
        <p:nvPicPr>
          <p:cNvPr id="173" name="Google Shape;173;p34"/>
          <p:cNvPicPr preferRelativeResize="0"/>
          <p:nvPr/>
        </p:nvPicPr>
        <p:blipFill>
          <a:blip r:embed="rId6">
            <a:alphaModFix/>
          </a:blip>
          <a:stretch>
            <a:fillRect/>
          </a:stretch>
        </p:blipFill>
        <p:spPr>
          <a:xfrm>
            <a:off x="6254725" y="3841550"/>
            <a:ext cx="1933575" cy="619125"/>
          </a:xfrm>
          <a:prstGeom prst="rect">
            <a:avLst/>
          </a:prstGeom>
          <a:noFill/>
          <a:ln>
            <a:noFill/>
          </a:ln>
        </p:spPr>
      </p:pic>
      <p:sp>
        <p:nvSpPr>
          <p:cNvPr id="174" name="Google Shape;174;p34"/>
          <p:cNvSpPr txBox="1">
            <a:spLocks noGrp="1"/>
          </p:cNvSpPr>
          <p:nvPr>
            <p:ph type="body" idx="1"/>
          </p:nvPr>
        </p:nvSpPr>
        <p:spPr>
          <a:xfrm>
            <a:off x="6182100" y="3089075"/>
            <a:ext cx="2504700" cy="1371600"/>
          </a:xfrm>
          <a:prstGeom prst="rect">
            <a:avLst/>
          </a:prstGeom>
          <a:noFill/>
          <a:ln>
            <a:noFill/>
          </a:ln>
        </p:spPr>
        <p:txBody>
          <a:bodyPr spcFirstLastPara="1" wrap="square" lIns="68575" tIns="34275" rIns="68575" bIns="34275" anchor="t" anchorCtr="0">
            <a:normAutofit/>
          </a:bodyPr>
          <a:lstStyle/>
          <a:p>
            <a:pPr marL="0" lvl="0" indent="0" algn="l" rtl="0">
              <a:spcBef>
                <a:spcPts val="0"/>
              </a:spcBef>
              <a:spcAft>
                <a:spcPts val="0"/>
              </a:spcAft>
              <a:buClr>
                <a:schemeClr val="dk2"/>
              </a:buClr>
              <a:buSzPts val="1100"/>
              <a:buNone/>
            </a:pPr>
            <a:r>
              <a:rPr lang="en" b="1">
                <a:solidFill>
                  <a:schemeClr val="dk1"/>
                </a:solidFill>
                <a:latin typeface="Arial"/>
                <a:ea typeface="Arial"/>
                <a:cs typeface="Arial"/>
                <a:sym typeface="Arial"/>
              </a:rPr>
              <a:t>Model 3</a:t>
            </a:r>
            <a:r>
              <a:rPr lang="en">
                <a:solidFill>
                  <a:schemeClr val="dk1"/>
                </a:solidFill>
                <a:latin typeface="Arial"/>
                <a:ea typeface="Arial"/>
                <a:cs typeface="Arial"/>
                <a:sym typeface="Arial"/>
              </a:rPr>
              <a:t> (Temporal Only): RR = 1.026 [95% CI: 1.024, 1.028]</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78"/>
        <p:cNvGrpSpPr/>
        <p:nvPr/>
      </p:nvGrpSpPr>
      <p:grpSpPr>
        <a:xfrm>
          <a:off x="0" y="0"/>
          <a:ext cx="0" cy="0"/>
          <a:chOff x="0" y="0"/>
          <a:chExt cx="0" cy="0"/>
        </a:xfrm>
      </p:grpSpPr>
      <p:sp>
        <p:nvSpPr>
          <p:cNvPr id="179" name="Google Shape;179;p35"/>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Results - Quantile g-computation</a:t>
            </a:r>
            <a:endParaRPr>
              <a:solidFill>
                <a:schemeClr val="dk1"/>
              </a:solidFill>
            </a:endParaRPr>
          </a:p>
        </p:txBody>
      </p:sp>
      <p:pic>
        <p:nvPicPr>
          <p:cNvPr id="180" name="Google Shape;180;p35"/>
          <p:cNvPicPr preferRelativeResize="0"/>
          <p:nvPr/>
        </p:nvPicPr>
        <p:blipFill rotWithShape="1">
          <a:blip r:embed="rId3">
            <a:alphaModFix/>
          </a:blip>
          <a:srcRect b="12967"/>
          <a:stretch/>
        </p:blipFill>
        <p:spPr>
          <a:xfrm>
            <a:off x="1695450" y="2026575"/>
            <a:ext cx="5753100" cy="1504950"/>
          </a:xfrm>
          <a:prstGeom prst="rect">
            <a:avLst/>
          </a:prstGeom>
          <a:noFill/>
          <a:ln>
            <a:noFill/>
          </a:ln>
        </p:spPr>
      </p:pic>
      <p:sp>
        <p:nvSpPr>
          <p:cNvPr id="181" name="Google Shape;181;p35"/>
          <p:cNvSpPr txBox="1">
            <a:spLocks noGrp="1"/>
          </p:cNvSpPr>
          <p:nvPr>
            <p:ph type="body" idx="1"/>
          </p:nvPr>
        </p:nvSpPr>
        <p:spPr>
          <a:xfrm>
            <a:off x="3475350" y="1457550"/>
            <a:ext cx="2193300" cy="516300"/>
          </a:xfrm>
          <a:prstGeom prst="rect">
            <a:avLst/>
          </a:prstGeom>
          <a:noFill/>
          <a:ln>
            <a:noFill/>
          </a:ln>
        </p:spPr>
        <p:txBody>
          <a:bodyPr spcFirstLastPara="1" wrap="square" lIns="68575" tIns="34275" rIns="68575" bIns="34275" anchor="t" anchorCtr="0">
            <a:normAutofit fontScale="70000" lnSpcReduction="20000"/>
          </a:bodyPr>
          <a:lstStyle/>
          <a:p>
            <a:pPr marL="0" lvl="0" indent="0" algn="l" rtl="0">
              <a:spcBef>
                <a:spcPts val="0"/>
              </a:spcBef>
              <a:spcAft>
                <a:spcPts val="0"/>
              </a:spcAft>
              <a:buNone/>
            </a:pPr>
            <a:r>
              <a:rPr lang="en" sz="2186" b="1">
                <a:solidFill>
                  <a:schemeClr val="dk1"/>
                </a:solidFill>
                <a:latin typeface="Arial"/>
                <a:ea typeface="Arial"/>
                <a:cs typeface="Arial"/>
                <a:sym typeface="Arial"/>
              </a:rPr>
              <a:t>3-Model Summary</a:t>
            </a:r>
            <a:endParaRPr sz="2186">
              <a:solidFill>
                <a:schemeClr val="dk1"/>
              </a:solidFill>
              <a:latin typeface="Arial"/>
              <a:ea typeface="Arial"/>
              <a:cs typeface="Arial"/>
              <a:sym typeface="Arial"/>
            </a:endParaRPr>
          </a:p>
          <a:p>
            <a:pPr marL="0" lvl="0" indent="0" algn="l" rtl="0">
              <a:spcBef>
                <a:spcPts val="0"/>
              </a:spcBef>
              <a:spcAft>
                <a:spcPts val="0"/>
              </a:spcAft>
              <a:buNone/>
            </a:pPr>
            <a:endParaRPr>
              <a:solidFill>
                <a:schemeClr val="dk1"/>
              </a:solidFill>
              <a:latin typeface="Arial"/>
              <a:ea typeface="Arial"/>
              <a:cs typeface="Arial"/>
              <a:sym typeface="Arial"/>
            </a:endParaRPr>
          </a:p>
          <a:p>
            <a:pPr marL="0" lvl="0" indent="0" algn="l" rtl="0">
              <a:lnSpc>
                <a:spcPct val="100000"/>
              </a:lnSpc>
              <a:spcBef>
                <a:spcPts val="0"/>
              </a:spcBef>
              <a:spcAft>
                <a:spcPts val="0"/>
              </a:spcAft>
              <a:buNone/>
            </a:pPr>
            <a:endParaRPr>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85"/>
        <p:cNvGrpSpPr/>
        <p:nvPr/>
      </p:nvGrpSpPr>
      <p:grpSpPr>
        <a:xfrm>
          <a:off x="0" y="0"/>
          <a:ext cx="0" cy="0"/>
          <a:chOff x="0" y="0"/>
          <a:chExt cx="0" cy="0"/>
        </a:xfrm>
      </p:grpSpPr>
      <p:sp>
        <p:nvSpPr>
          <p:cNvPr id="186" name="Google Shape;186;p36"/>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Discussion</a:t>
            </a:r>
            <a:endParaRPr>
              <a:solidFill>
                <a:schemeClr val="dk1"/>
              </a:solidFill>
            </a:endParaRPr>
          </a:p>
        </p:txBody>
      </p:sp>
      <p:sp>
        <p:nvSpPr>
          <p:cNvPr id="187" name="Google Shape;187;p36"/>
          <p:cNvSpPr txBox="1">
            <a:spLocks noGrp="1"/>
          </p:cNvSpPr>
          <p:nvPr>
            <p:ph type="body" idx="1"/>
          </p:nvPr>
        </p:nvSpPr>
        <p:spPr>
          <a:xfrm>
            <a:off x="4572000" y="1214250"/>
            <a:ext cx="4114800" cy="3505200"/>
          </a:xfrm>
          <a:prstGeom prst="rect">
            <a:avLst/>
          </a:prstGeom>
          <a:noFill/>
          <a:ln>
            <a:noFill/>
          </a:ln>
        </p:spPr>
        <p:txBody>
          <a:bodyPr spcFirstLastPara="1" wrap="square" lIns="68575" tIns="34275" rIns="68575" bIns="34275" anchor="t" anchorCtr="0">
            <a:normAutofit lnSpcReduction="20000"/>
          </a:bodyPr>
          <a:lstStyle/>
          <a:p>
            <a:pPr marL="254000" lvl="0" indent="-152400" algn="l" rtl="0">
              <a:lnSpc>
                <a:spcPct val="100000"/>
              </a:lnSpc>
              <a:spcBef>
                <a:spcPts val="0"/>
              </a:spcBef>
              <a:spcAft>
                <a:spcPts val="0"/>
              </a:spcAft>
              <a:buClr>
                <a:srgbClr val="286FB7"/>
              </a:buClr>
              <a:buSzPts val="1500"/>
              <a:buNone/>
            </a:pPr>
            <a:r>
              <a:rPr lang="en" b="1">
                <a:solidFill>
                  <a:schemeClr val="dk1"/>
                </a:solidFill>
                <a:latin typeface="Arial"/>
                <a:ea typeface="Arial"/>
                <a:cs typeface="Arial"/>
                <a:sym typeface="Arial"/>
              </a:rPr>
              <a:t>Limitations</a:t>
            </a:r>
            <a:endParaRPr b="1">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Geographical restriction to NY State limits statistical power</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County-level aggregation may obscure individual-level variation and create difficulties for stratified analyses</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No cause-specific mortality analysis</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Quantile transformation may reduce interpretability and lead to an inevitable loss of information</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Spatial fixed effects may inadequately capture local variability</a:t>
            </a:r>
            <a:endParaRPr>
              <a:solidFill>
                <a:schemeClr val="dk1"/>
              </a:solidFill>
              <a:latin typeface="Arial"/>
              <a:ea typeface="Arial"/>
              <a:cs typeface="Arial"/>
              <a:sym typeface="Arial"/>
            </a:endParaRPr>
          </a:p>
          <a:p>
            <a:pPr marL="0" lvl="0" indent="0" algn="l" rtl="0">
              <a:lnSpc>
                <a:spcPct val="100000"/>
              </a:lnSpc>
              <a:spcBef>
                <a:spcPts val="0"/>
              </a:spcBef>
              <a:spcAft>
                <a:spcPts val="0"/>
              </a:spcAft>
              <a:buNone/>
            </a:pPr>
            <a:endParaRPr b="1">
              <a:solidFill>
                <a:schemeClr val="dk1"/>
              </a:solidFill>
              <a:latin typeface="Arial"/>
              <a:ea typeface="Arial"/>
              <a:cs typeface="Arial"/>
              <a:sym typeface="Arial"/>
            </a:endParaRPr>
          </a:p>
        </p:txBody>
      </p:sp>
      <p:sp>
        <p:nvSpPr>
          <p:cNvPr id="188" name="Google Shape;188;p36"/>
          <p:cNvSpPr txBox="1">
            <a:spLocks noGrp="1"/>
          </p:cNvSpPr>
          <p:nvPr>
            <p:ph type="body" idx="1"/>
          </p:nvPr>
        </p:nvSpPr>
        <p:spPr>
          <a:xfrm>
            <a:off x="553225" y="1214250"/>
            <a:ext cx="4114800" cy="3505200"/>
          </a:xfrm>
          <a:prstGeom prst="rect">
            <a:avLst/>
          </a:prstGeom>
          <a:noFill/>
          <a:ln>
            <a:noFill/>
          </a:ln>
        </p:spPr>
        <p:txBody>
          <a:bodyPr spcFirstLastPara="1" wrap="square" lIns="68575" tIns="34275" rIns="68575" bIns="34275" anchor="t" anchorCtr="0">
            <a:normAutofit/>
          </a:bodyPr>
          <a:lstStyle/>
          <a:p>
            <a:pPr marL="254000" lvl="0" indent="-152400" algn="l" rtl="0">
              <a:lnSpc>
                <a:spcPct val="100000"/>
              </a:lnSpc>
              <a:spcBef>
                <a:spcPts val="0"/>
              </a:spcBef>
              <a:spcAft>
                <a:spcPts val="0"/>
              </a:spcAft>
              <a:buClr>
                <a:srgbClr val="286FB7"/>
              </a:buClr>
              <a:buSzPts val="1500"/>
              <a:buNone/>
            </a:pPr>
            <a:r>
              <a:rPr lang="en" b="1">
                <a:solidFill>
                  <a:schemeClr val="dk1"/>
                </a:solidFill>
                <a:latin typeface="Arial"/>
                <a:ea typeface="Arial"/>
                <a:cs typeface="Arial"/>
                <a:sym typeface="Arial"/>
              </a:rPr>
              <a:t>Interpretation &amp; Implications</a:t>
            </a:r>
            <a:endParaRPr b="1">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No strong evidence for large-scale mixture effects</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Temporal adjustment alone suggests greater positive association</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Differences between models underscore sensitivity to spatial and temporal confounding</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NO₂ appears to be the predominant contributor when effects based on sensitivity analysis and WQS models</a:t>
            </a:r>
            <a:endParaRPr>
              <a:solidFill>
                <a:schemeClr val="dk1"/>
              </a:solidFill>
              <a:latin typeface="Arial"/>
              <a:ea typeface="Arial"/>
              <a:cs typeface="Arial"/>
              <a:sym typeface="Arial"/>
            </a:endParaRPr>
          </a:p>
          <a:p>
            <a:pPr marL="0" lvl="0" indent="0" algn="l" rtl="0">
              <a:lnSpc>
                <a:spcPct val="100000"/>
              </a:lnSpc>
              <a:spcBef>
                <a:spcPts val="0"/>
              </a:spcBef>
              <a:spcAft>
                <a:spcPts val="0"/>
              </a:spcAft>
              <a:buNone/>
            </a:pPr>
            <a:endParaRPr b="1">
              <a:solidFill>
                <a:schemeClr val="dk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92"/>
        <p:cNvGrpSpPr/>
        <p:nvPr/>
      </p:nvGrpSpPr>
      <p:grpSpPr>
        <a:xfrm>
          <a:off x="0" y="0"/>
          <a:ext cx="0" cy="0"/>
          <a:chOff x="0" y="0"/>
          <a:chExt cx="0" cy="0"/>
        </a:xfrm>
      </p:grpSpPr>
      <p:sp>
        <p:nvSpPr>
          <p:cNvPr id="193" name="Google Shape;193;p37"/>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Conclusion &amp; Future Directions</a:t>
            </a:r>
            <a:endParaRPr>
              <a:solidFill>
                <a:schemeClr val="dk1"/>
              </a:solidFill>
            </a:endParaRPr>
          </a:p>
        </p:txBody>
      </p:sp>
      <p:sp>
        <p:nvSpPr>
          <p:cNvPr id="194" name="Google Shape;194;p37"/>
          <p:cNvSpPr txBox="1">
            <a:spLocks noGrp="1"/>
          </p:cNvSpPr>
          <p:nvPr>
            <p:ph type="body" idx="1"/>
          </p:nvPr>
        </p:nvSpPr>
        <p:spPr>
          <a:xfrm>
            <a:off x="457200" y="1200154"/>
            <a:ext cx="8229600" cy="3505200"/>
          </a:xfrm>
          <a:prstGeom prst="rect">
            <a:avLst/>
          </a:prstGeom>
          <a:noFill/>
          <a:ln>
            <a:noFill/>
          </a:ln>
        </p:spPr>
        <p:txBody>
          <a:bodyPr spcFirstLastPara="1" wrap="square" lIns="68575" tIns="34275" rIns="68575" bIns="34275" anchor="t" anchorCtr="0">
            <a:normAutofit/>
          </a:bodyPr>
          <a:lstStyle/>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Mixture effects of O₃, NO₂, and PM₂.₅ on mortality may be weaker and especially dependent on spatial, county-level factors</a:t>
            </a:r>
            <a:endParaRPr>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NO₂ may be a more influential component compared to O₃ and PM₂.₅</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Future studies could pursue:</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additional pollutants and health outcomes</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larger populations/wider geographical range</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other environmental and meteorological covariates </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Other types of adjustment for spatial and temporal confounding</a:t>
            </a:r>
            <a:endParaRPr>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ts val="1500"/>
              <a:buNone/>
            </a:pPr>
            <a:endParaRPr>
              <a:solidFill>
                <a:schemeClr val="dk1"/>
              </a:solidFill>
            </a:endParaRPr>
          </a:p>
        </p:txBody>
      </p:sp>
      <p:pic>
        <p:nvPicPr>
          <p:cNvPr id="195" name="Google Shape;195;p37"/>
          <p:cNvPicPr preferRelativeResize="0"/>
          <p:nvPr/>
        </p:nvPicPr>
        <p:blipFill rotWithShape="1">
          <a:blip r:embed="rId3">
            <a:alphaModFix amt="15000"/>
          </a:blip>
          <a:srcRect l="8044" t="8461" r="5547" b="8668"/>
          <a:stretch/>
        </p:blipFill>
        <p:spPr>
          <a:xfrm>
            <a:off x="741800" y="2932788"/>
            <a:ext cx="2951375" cy="1772575"/>
          </a:xfrm>
          <a:prstGeom prst="rect">
            <a:avLst/>
          </a:prstGeom>
          <a:noFill/>
          <a:ln>
            <a:noFill/>
          </a:ln>
        </p:spPr>
      </p:pic>
      <p:pic>
        <p:nvPicPr>
          <p:cNvPr id="196" name="Google Shape;196;p37"/>
          <p:cNvPicPr preferRelativeResize="0"/>
          <p:nvPr/>
        </p:nvPicPr>
        <p:blipFill>
          <a:blip r:embed="rId4">
            <a:alphaModFix amt="25000"/>
          </a:blip>
          <a:stretch>
            <a:fillRect/>
          </a:stretch>
        </p:blipFill>
        <p:spPr>
          <a:xfrm>
            <a:off x="6135972" y="916107"/>
            <a:ext cx="2951376" cy="299631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200"/>
        <p:cNvGrpSpPr/>
        <p:nvPr/>
      </p:nvGrpSpPr>
      <p:grpSpPr>
        <a:xfrm>
          <a:off x="0" y="0"/>
          <a:ext cx="0" cy="0"/>
          <a:chOff x="0" y="0"/>
          <a:chExt cx="0" cy="0"/>
        </a:xfrm>
      </p:grpSpPr>
      <p:sp>
        <p:nvSpPr>
          <p:cNvPr id="201" name="Google Shape;201;p38"/>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References</a:t>
            </a:r>
            <a:endParaRPr>
              <a:solidFill>
                <a:schemeClr val="dk1"/>
              </a:solidFill>
            </a:endParaRPr>
          </a:p>
        </p:txBody>
      </p:sp>
      <p:sp>
        <p:nvSpPr>
          <p:cNvPr id="202" name="Google Shape;202;p38"/>
          <p:cNvSpPr txBox="1">
            <a:spLocks noGrp="1"/>
          </p:cNvSpPr>
          <p:nvPr>
            <p:ph type="body" idx="1"/>
          </p:nvPr>
        </p:nvSpPr>
        <p:spPr>
          <a:xfrm>
            <a:off x="457200" y="905675"/>
            <a:ext cx="8229600" cy="3890400"/>
          </a:xfrm>
          <a:prstGeom prst="rect">
            <a:avLst/>
          </a:prstGeom>
          <a:noFill/>
          <a:ln>
            <a:noFill/>
          </a:ln>
        </p:spPr>
        <p:txBody>
          <a:bodyPr spcFirstLastPara="1" wrap="square" lIns="68575" tIns="34275" rIns="68575" bIns="34275" anchor="t" anchorCtr="0">
            <a:normAutofit fontScale="25000" lnSpcReduction="20000"/>
          </a:bodyPr>
          <a:lstStyle/>
          <a:p>
            <a:pPr marL="254000" lvl="0" indent="-152400" algn="l" rtl="0">
              <a:spcBef>
                <a:spcPts val="0"/>
              </a:spcBef>
              <a:spcAft>
                <a:spcPts val="0"/>
              </a:spcAft>
              <a:buClr>
                <a:schemeClr val="dk2"/>
              </a:buClr>
              <a:buSzPct val="122222"/>
              <a:buNone/>
            </a:pPr>
            <a:endParaRPr sz="900">
              <a:solidFill>
                <a:schemeClr val="dk1"/>
              </a:solidFill>
              <a:latin typeface="Roboto"/>
              <a:ea typeface="Roboto"/>
              <a:cs typeface="Roboto"/>
              <a:sym typeface="Roboto"/>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Turner MC, Jerrett M, Pope CA 3rd, Krewski D, Gapstur SM, Diver WR, Beckerman BS, Marshall JD, Su J, Crouse DL, Burnett RT. Long-Term Ozone Exposure and Mortality in a Large Prospective Study. Am J Respir Crit Care Med. 2016 May 15;193(10):1134-42. doi: 10.1164/rccm.201508-1633OC. PMID: 26680605; PMCID: PMC4872664.</a:t>
            </a:r>
            <a:endParaRPr sz="3200">
              <a:solidFill>
                <a:schemeClr val="dk1"/>
              </a:solidFill>
              <a:latin typeface="Arial"/>
              <a:ea typeface="Arial"/>
              <a:cs typeface="Arial"/>
              <a:sym typeface="Arial"/>
            </a:endParaRPr>
          </a:p>
          <a:p>
            <a:pPr marL="0" lvl="0" indent="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Pablo Orellano, Julieta Reynoso, Nancy Quaranta, Ariel Bardach, Agustin Ciapponi, Short-term exposure to particulate matter (PM10 and PM2.5), nitrogen dioxide (NO2), and ozone (O3) and all-cause and cause-specific mortality: Systematic review and meta-analysis, Environment International, Volume 142, 2020, 105876, ISSN 0160-4120, https://doi.org/10.1016/j.envint.2020.105876.</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Wan Hu, Junnan Yang, Effect of ambient ozone pollution on disease burden globally: A systematic analysis for the global burden of disease study 2019, Science of The Total Environment, Volume 926, 2024, 171739, ISSN 0048-9697, https://doi.org/10.1016/j.scitotenv.2024.171739.</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World Health Organization. (‎2021)‎. WHO global air quality guidelines: particulate matter (‎PM2.5 and PM10)‎, ozone, nitrogen dioxide, sulfur dioxide and carbon monoxide. World Health Organization. </a:t>
            </a:r>
            <a:r>
              <a:rPr lang="en" sz="3200">
                <a:solidFill>
                  <a:schemeClr val="dk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https://iris.who.int/handle/10665/345329</a:t>
            </a:r>
            <a:r>
              <a:rPr lang="en" sz="3200">
                <a:solidFill>
                  <a:schemeClr val="dk1"/>
                </a:solidFill>
                <a:latin typeface="Arial"/>
                <a:ea typeface="Arial"/>
                <a:cs typeface="Arial"/>
                <a:sym typeface="Arial"/>
              </a:rPr>
              <a:t>. License: CC BY-NC-SA 3.0 IGO</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Jin, T., Amini, H., Kosheleva, A. </a:t>
            </a:r>
            <a:r>
              <a:rPr lang="en" sz="3200" i="1">
                <a:solidFill>
                  <a:schemeClr val="dk1"/>
                </a:solidFill>
                <a:latin typeface="Arial"/>
                <a:ea typeface="Arial"/>
                <a:cs typeface="Arial"/>
                <a:sym typeface="Arial"/>
              </a:rPr>
              <a:t>et al.</a:t>
            </a:r>
            <a:r>
              <a:rPr lang="en" sz="3200">
                <a:solidFill>
                  <a:schemeClr val="dk1"/>
                </a:solidFill>
                <a:latin typeface="Arial"/>
                <a:ea typeface="Arial"/>
                <a:cs typeface="Arial"/>
                <a:sym typeface="Arial"/>
              </a:rPr>
              <a:t> Associations between long-term exposures to airborne PM2.5 components and mortality in Massachusetts: mixture analysis exploration. </a:t>
            </a:r>
            <a:r>
              <a:rPr lang="en" sz="3200" i="1">
                <a:solidFill>
                  <a:schemeClr val="dk1"/>
                </a:solidFill>
                <a:latin typeface="Arial"/>
                <a:ea typeface="Arial"/>
                <a:cs typeface="Arial"/>
                <a:sym typeface="Arial"/>
              </a:rPr>
              <a:t>Environ Health</a:t>
            </a:r>
            <a:r>
              <a:rPr lang="en" sz="3200">
                <a:solidFill>
                  <a:schemeClr val="dk1"/>
                </a:solidFill>
                <a:latin typeface="Arial"/>
                <a:ea typeface="Arial"/>
                <a:cs typeface="Arial"/>
                <a:sym typeface="Arial"/>
              </a:rPr>
              <a:t> 21, 96 (2022). </a:t>
            </a:r>
            <a:r>
              <a:rPr lang="en" sz="3200" u="sng">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https://doi.org/10.1186/s12940-022-00907-2</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Mahdieh Danesh Yazdi, Heresh Amini, Yaguang Wei, Edgar Castro, Liuhua Shi, Joel D. Schwartz, Long-term exposure to PM2.5 species and all-cause mortality among Medicare patients using mixtures analyses, Environmental Research,Volume 246, 2024, 118175, ISSN 0013-9351, https://doi.org/10.1016/j.envres.2024.118175.</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H. Boogaard, A.P. Patton, R.W. Atkinson, J.R. Brook, H.H. Chang, D.L. Crouse, J.C. Fussell, G. Hoek, B. Hoffmann, R. Kappeler, M. Kutlar Joss, M. Ondras, S.K. Sagiv, E. Samoli, R. Shaikh, A. Smargiassi, A.A. Szpiro, E.D.S. Van Vliet, D. Vienneau, J. Weuve, F.W. Lurmann, F. Forastiere, Long-term exposure to traffic-related air pollution and selected health outcomes: A systematic review and meta-analysis, Environment International, Volume 164, 2022, 107262, ISSN 0160-4120, </a:t>
            </a:r>
            <a:r>
              <a:rPr lang="en" sz="3200" u="sng">
                <a:solidFill>
                  <a:schemeClr val="dk1"/>
                </a:solidFill>
                <a:latin typeface="Arial"/>
                <a:ea typeface="Arial"/>
                <a:cs typeface="Arial"/>
                <a:sym typeface="Arial"/>
                <a:hlinkClick r:id="rId5">
                  <a:extLst>
                    <a:ext uri="{A12FA001-AC4F-418D-AE19-62706E023703}">
                      <ahyp:hlinkClr xmlns:ahyp="http://schemas.microsoft.com/office/drawing/2018/hyperlinkcolor" val="tx"/>
                    </a:ext>
                  </a:extLst>
                </a:hlinkClick>
              </a:rPr>
              <a:t>https://doi.org/10.1016/j.envint.2022.107262</a:t>
            </a:r>
            <a:r>
              <a:rPr lang="en" sz="3200">
                <a:solidFill>
                  <a:schemeClr val="dk1"/>
                </a:solidFill>
                <a:latin typeface="Arial"/>
                <a:ea typeface="Arial"/>
                <a:cs typeface="Arial"/>
                <a:sym typeface="Arial"/>
              </a:rPr>
              <a:t>.</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Alexander P. Keil, Jessie P. Buckley, Katie M. O’Brien, Kelly K. Ferguson, Shanshan Zhao, Alexandra J. White, A quantile-based g-computation approach to addressing the effects of exposure mixtures, </a:t>
            </a:r>
            <a:r>
              <a:rPr lang="en" sz="3200" i="1">
                <a:solidFill>
                  <a:schemeClr val="dk1"/>
                </a:solidFill>
                <a:latin typeface="Arial"/>
                <a:ea typeface="Arial"/>
                <a:cs typeface="Arial"/>
                <a:sym typeface="Arial"/>
              </a:rPr>
              <a:t>Environmental Health Perspectives</a:t>
            </a:r>
            <a:r>
              <a:rPr lang="en" sz="3200">
                <a:solidFill>
                  <a:schemeClr val="dk1"/>
                </a:solidFill>
                <a:latin typeface="Arial"/>
                <a:ea typeface="Arial"/>
                <a:cs typeface="Arial"/>
                <a:sym typeface="Arial"/>
              </a:rPr>
              <a:t>, Volume 128, Issue 4, 2020, Article 047004,</a:t>
            </a:r>
            <a:r>
              <a:rPr lang="en" sz="3200">
                <a:solidFill>
                  <a:schemeClr val="dk1"/>
                </a:solidFill>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 </a:t>
            </a:r>
            <a:r>
              <a:rPr lang="en" sz="3200" u="sng">
                <a:solidFill>
                  <a:schemeClr val="dk1"/>
                </a:solidFill>
                <a:latin typeface="Arial"/>
                <a:ea typeface="Arial"/>
                <a:cs typeface="Arial"/>
                <a:sym typeface="Arial"/>
                <a:hlinkClick r:id="rId6">
                  <a:extLst>
                    <a:ext uri="{A12FA001-AC4F-418D-AE19-62706E023703}">
                      <ahyp:hlinkClr xmlns:ahyp="http://schemas.microsoft.com/office/drawing/2018/hyperlinkcolor" val="tx"/>
                    </a:ext>
                  </a:extLst>
                </a:hlinkClick>
              </a:rPr>
              <a:t>https://doi.org/10.1289/EHP5838</a:t>
            </a:r>
            <a:r>
              <a:rPr lang="en" sz="3200">
                <a:solidFill>
                  <a:schemeClr val="dk1"/>
                </a:solidFill>
                <a:latin typeface="Arial"/>
                <a:ea typeface="Arial"/>
                <a:cs typeface="Arial"/>
                <a:sym typeface="Arial"/>
              </a:rPr>
              <a:t>.</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Hyun Woo Lee, Hyo Jin Lee, Sohee Oh, Jung-Kyu Lee, Eun Young Heo, Deog Kyeom Kim, Combined effect of changes in NO₂, O₃, PM₂.₅, SO₂ and CO concentrations on small airway dysfunction, </a:t>
            </a:r>
            <a:r>
              <a:rPr lang="en" sz="3200" i="1">
                <a:solidFill>
                  <a:schemeClr val="dk1"/>
                </a:solidFill>
                <a:latin typeface="Arial"/>
                <a:ea typeface="Arial"/>
                <a:cs typeface="Arial"/>
                <a:sym typeface="Arial"/>
              </a:rPr>
              <a:t>Respirology</a:t>
            </a:r>
            <a:r>
              <a:rPr lang="en" sz="3200">
                <a:solidFill>
                  <a:schemeClr val="dk1"/>
                </a:solidFill>
                <a:latin typeface="Arial"/>
                <a:ea typeface="Arial"/>
                <a:cs typeface="Arial"/>
                <a:sym typeface="Arial"/>
              </a:rPr>
              <a:t>, Volume 29, Issue 5, 2024, Pages e15025, ISSN 1323-7799,</a:t>
            </a:r>
            <a:r>
              <a:rPr lang="en" sz="3200">
                <a:solidFill>
                  <a:schemeClr val="dk1"/>
                </a:solidFill>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 </a:t>
            </a:r>
            <a:r>
              <a:rPr lang="en" sz="3200" u="sng">
                <a:solidFill>
                  <a:schemeClr val="dk1"/>
                </a:solidFill>
                <a:latin typeface="Arial"/>
                <a:ea typeface="Arial"/>
                <a:cs typeface="Arial"/>
                <a:sym typeface="Arial"/>
                <a:hlinkClick r:id="rId7">
                  <a:extLst>
                    <a:ext uri="{A12FA001-AC4F-418D-AE19-62706E023703}">
                      <ahyp:hlinkClr xmlns:ahyp="http://schemas.microsoft.com/office/drawing/2018/hyperlinkcolor" val="tx"/>
                    </a:ext>
                  </a:extLst>
                </a:hlinkClick>
              </a:rPr>
              <a:t>https://doi.org/10.1111/resp.14687</a:t>
            </a:r>
            <a:r>
              <a:rPr lang="en" sz="3200">
                <a:solidFill>
                  <a:schemeClr val="dk1"/>
                </a:solidFill>
                <a:latin typeface="Arial"/>
                <a:ea typeface="Arial"/>
                <a:cs typeface="Arial"/>
                <a:sym typeface="Arial"/>
              </a:rPr>
              <a:t>.</a:t>
            </a: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None/>
            </a:pPr>
            <a:r>
              <a:rPr lang="en" sz="3200">
                <a:solidFill>
                  <a:schemeClr val="dk1"/>
                </a:solidFill>
                <a:latin typeface="Arial"/>
                <a:ea typeface="Arial"/>
                <a:cs typeface="Arial"/>
                <a:sym typeface="Arial"/>
              </a:rPr>
              <a:t>X. Wu </a:t>
            </a:r>
            <a:r>
              <a:rPr lang="en" sz="3200" i="1">
                <a:solidFill>
                  <a:schemeClr val="dk1"/>
                </a:solidFill>
                <a:latin typeface="Arial"/>
                <a:ea typeface="Arial"/>
                <a:cs typeface="Arial"/>
                <a:sym typeface="Arial"/>
              </a:rPr>
              <a:t>et al.</a:t>
            </a:r>
            <a:r>
              <a:rPr lang="en" sz="3200">
                <a:solidFill>
                  <a:schemeClr val="dk1"/>
                </a:solidFill>
                <a:latin typeface="Arial"/>
                <a:ea typeface="Arial"/>
                <a:cs typeface="Arial"/>
                <a:sym typeface="Arial"/>
              </a:rPr>
              <a:t>, Evaluating the impact of long-term exposure to fine particulate matter on mortality among the elderly.</a:t>
            </a:r>
            <a:r>
              <a:rPr lang="en" sz="3200" i="1">
                <a:solidFill>
                  <a:schemeClr val="dk1"/>
                </a:solidFill>
                <a:latin typeface="Arial"/>
                <a:ea typeface="Arial"/>
                <a:cs typeface="Arial"/>
                <a:sym typeface="Arial"/>
              </a:rPr>
              <a:t>Sci. Adv.</a:t>
            </a:r>
            <a:r>
              <a:rPr lang="en" sz="3200" b="1">
                <a:solidFill>
                  <a:schemeClr val="dk1"/>
                </a:solidFill>
                <a:latin typeface="Arial"/>
                <a:ea typeface="Arial"/>
                <a:cs typeface="Arial"/>
                <a:sym typeface="Arial"/>
              </a:rPr>
              <a:t>6</a:t>
            </a:r>
            <a:r>
              <a:rPr lang="en" sz="3200">
                <a:solidFill>
                  <a:schemeClr val="dk1"/>
                </a:solidFill>
                <a:latin typeface="Arial"/>
                <a:ea typeface="Arial"/>
                <a:cs typeface="Arial"/>
                <a:sym typeface="Arial"/>
              </a:rPr>
              <a:t>,eaba5692(2020).DOI:</a:t>
            </a:r>
            <a:r>
              <a:rPr lang="en" sz="3200">
                <a:solidFill>
                  <a:schemeClr val="dk1"/>
                </a:solidFill>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10.1126/sciadv.aba5692</a:t>
            </a:r>
            <a:endParaRPr sz="3200">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ct val="46875"/>
              <a:buNone/>
            </a:pPr>
            <a:endParaRPr sz="3200">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ct val="46875"/>
              <a:buNone/>
            </a:pPr>
            <a:r>
              <a:rPr lang="en" sz="3200">
                <a:solidFill>
                  <a:schemeClr val="dk1"/>
                </a:solidFill>
                <a:latin typeface="Arial"/>
                <a:ea typeface="Arial"/>
                <a:cs typeface="Arial"/>
                <a:sym typeface="Arial"/>
              </a:rPr>
              <a:t>MODIS Land Science Team, MOD13 Vegetation Indices Product, NASA MODIS,</a:t>
            </a:r>
            <a:r>
              <a:rPr lang="en" sz="3200">
                <a:solidFill>
                  <a:schemeClr val="dk1"/>
                </a:solidFill>
                <a:uFill>
                  <a:noFill/>
                </a:uFill>
                <a:latin typeface="Arial"/>
                <a:ea typeface="Arial"/>
                <a:cs typeface="Arial"/>
                <a:sym typeface="Arial"/>
                <a:hlinkClick r:id="rId9">
                  <a:extLst>
                    <a:ext uri="{A12FA001-AC4F-418D-AE19-62706E023703}">
                      <ahyp:hlinkClr xmlns:ahyp="http://schemas.microsoft.com/office/drawing/2018/hyperlinkcolor" val="tx"/>
                    </a:ext>
                  </a:extLst>
                </a:hlinkClick>
              </a:rPr>
              <a:t> </a:t>
            </a:r>
            <a:r>
              <a:rPr lang="en" sz="3200" u="sng">
                <a:solidFill>
                  <a:schemeClr val="dk1"/>
                </a:solidFill>
                <a:latin typeface="Arial"/>
                <a:ea typeface="Arial"/>
                <a:cs typeface="Arial"/>
                <a:sym typeface="Arial"/>
                <a:hlinkClick r:id="rId9">
                  <a:extLst>
                    <a:ext uri="{A12FA001-AC4F-418D-AE19-62706E023703}">
                      <ahyp:hlinkClr xmlns:ahyp="http://schemas.microsoft.com/office/drawing/2018/hyperlinkcolor" val="tx"/>
                    </a:ext>
                  </a:extLst>
                </a:hlinkClick>
              </a:rPr>
              <a:t>https://modis.gsfc.nasa.gov/data/dataprod/mod13.php</a:t>
            </a:r>
            <a:r>
              <a:rPr lang="en" sz="3200">
                <a:solidFill>
                  <a:schemeClr val="dk1"/>
                </a:solidFill>
                <a:latin typeface="Arial"/>
                <a:ea typeface="Arial"/>
                <a:cs typeface="Arial"/>
                <a:sym typeface="Arial"/>
              </a:rPr>
              <a:t>.</a:t>
            </a:r>
            <a:endParaRPr sz="3200">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ct val="46875"/>
              <a:buNone/>
            </a:pPr>
            <a:endParaRPr sz="3200">
              <a:solidFill>
                <a:schemeClr val="dk1"/>
              </a:solidFill>
              <a:latin typeface="Arial"/>
              <a:ea typeface="Arial"/>
              <a:cs typeface="Arial"/>
              <a:sym typeface="Arial"/>
            </a:endParaRPr>
          </a:p>
          <a:p>
            <a:pPr marL="254000" lvl="0" indent="-152400" algn="l" rtl="0">
              <a:spcBef>
                <a:spcPts val="0"/>
              </a:spcBef>
              <a:spcAft>
                <a:spcPts val="0"/>
              </a:spcAft>
              <a:buClr>
                <a:schemeClr val="dk2"/>
              </a:buClr>
              <a:buSzPct val="34375"/>
              <a:buFont typeface="Arial"/>
              <a:buNone/>
            </a:pPr>
            <a:r>
              <a:rPr lang="en" sz="3200">
                <a:solidFill>
                  <a:schemeClr val="dk1"/>
                </a:solidFill>
                <a:latin typeface="Arial"/>
                <a:ea typeface="Arial"/>
                <a:cs typeface="Arial"/>
                <a:sym typeface="Arial"/>
              </a:rPr>
              <a:t>Linling Yu, Wei Liu, Xing Wang, Zi Ye, Qiyou Tan, Weihong Qiu, Xiuquan Nie, Minjing Li, Bin Wang, Weihong Chen, A review of practical statistical methods used in epidemiological studies to estimate the health effects of multi-pollutant mixture, Environmental Pollution, Volume 306, 2022, 119356, ISSN 0269-7491, https://doi.org/10.1016/j.envpol.2022.119356.</a:t>
            </a:r>
            <a:endParaRPr sz="3200">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ct val="46875"/>
              <a:buNone/>
            </a:pPr>
            <a:endParaRPr sz="3200">
              <a:solidFill>
                <a:schemeClr val="dk1"/>
              </a:solidFill>
              <a:latin typeface="Arial"/>
              <a:ea typeface="Arial"/>
              <a:cs typeface="Arial"/>
              <a:sym typeface="Arial"/>
            </a:endParaRPr>
          </a:p>
          <a:p>
            <a:pPr marL="254000" lvl="0" indent="-152400" algn="l" rtl="0">
              <a:lnSpc>
                <a:spcPct val="100000"/>
              </a:lnSpc>
              <a:spcBef>
                <a:spcPts val="0"/>
              </a:spcBef>
              <a:spcAft>
                <a:spcPts val="0"/>
              </a:spcAft>
              <a:buClr>
                <a:srgbClr val="286FB7"/>
              </a:buClr>
              <a:buSzPct val="46875"/>
              <a:buNone/>
            </a:pPr>
            <a:r>
              <a:rPr lang="en" sz="3200">
                <a:solidFill>
                  <a:schemeClr val="dk1"/>
                </a:solidFill>
                <a:latin typeface="Arial"/>
                <a:ea typeface="Arial"/>
                <a:cs typeface="Arial"/>
                <a:sym typeface="Arial"/>
              </a:rPr>
              <a:t>U.S. EPA. Integrated Science Assessment (ISA) for Ozone and Related Photochemical Oxidants (Final Report, Apr 2020). U.S. Environmental Protection Agency, Washington, DC, EPA/600/R-20/012, 2020.</a:t>
            </a:r>
            <a:endParaRPr sz="3200">
              <a:solidFill>
                <a:schemeClr val="dk1"/>
              </a:solidFill>
              <a:latin typeface="Arial"/>
              <a:ea typeface="Arial"/>
              <a:cs typeface="Arial"/>
              <a:sym typeface="Arial"/>
            </a:endParaRPr>
          </a:p>
        </p:txBody>
      </p:sp>
      <p:sp>
        <p:nvSpPr>
          <p:cNvPr id="203" name="Google Shape;203;p38"/>
          <p:cNvSpPr txBox="1"/>
          <p:nvPr/>
        </p:nvSpPr>
        <p:spPr>
          <a:xfrm>
            <a:off x="2608475" y="5070175"/>
            <a:ext cx="3663600" cy="1437300"/>
          </a:xfrm>
          <a:prstGeom prst="rect">
            <a:avLst/>
          </a:prstGeom>
          <a:noFill/>
          <a:ln>
            <a:noFill/>
          </a:ln>
        </p:spPr>
        <p:txBody>
          <a:bodyPr spcFirstLastPara="1" wrap="square" lIns="91425" tIns="91425" rIns="91425" bIns="91425" anchor="t" anchorCtr="0">
            <a:noAutofit/>
          </a:bodyPr>
          <a:lstStyle/>
          <a:p>
            <a:pPr marL="0" lvl="0" indent="457200" algn="ctr" rtl="0">
              <a:lnSpc>
                <a:spcPct val="150000"/>
              </a:lnSpc>
              <a:spcBef>
                <a:spcPts val="0"/>
              </a:spcBef>
              <a:spcAft>
                <a:spcPts val="0"/>
              </a:spcAft>
              <a:buNone/>
            </a:pPr>
            <a:r>
              <a:rPr lang="en" sz="1600" b="1" i="1">
                <a:solidFill>
                  <a:schemeClr val="dk1"/>
                </a:solidFill>
                <a:latin typeface="Times New Roman"/>
                <a:ea typeface="Times New Roman"/>
                <a:cs typeface="Times New Roman"/>
                <a:sym typeface="Times New Roman"/>
              </a:rPr>
              <a:t>Yi = β</a:t>
            </a:r>
            <a:r>
              <a:rPr lang="en" sz="1600" b="1" i="1" baseline="-25000">
                <a:solidFill>
                  <a:schemeClr val="dk1"/>
                </a:solidFill>
                <a:latin typeface="Times New Roman"/>
                <a:ea typeface="Times New Roman"/>
                <a:cs typeface="Times New Roman"/>
                <a:sym typeface="Times New Roman"/>
              </a:rPr>
              <a:t>0</a:t>
            </a:r>
            <a:r>
              <a:rPr lang="en" sz="1600" b="1" i="1">
                <a:solidFill>
                  <a:schemeClr val="dk1"/>
                </a:solidFill>
                <a:latin typeface="Times New Roman"/>
                <a:ea typeface="Times New Roman"/>
                <a:cs typeface="Times New Roman"/>
                <a:sym typeface="Times New Roman"/>
              </a:rPr>
              <a:t> + ψS</a:t>
            </a:r>
            <a:r>
              <a:rPr lang="en" sz="1600" b="1" i="1" baseline="-25000">
                <a:solidFill>
                  <a:schemeClr val="dk1"/>
                </a:solidFill>
                <a:latin typeface="Times New Roman"/>
                <a:ea typeface="Times New Roman"/>
                <a:cs typeface="Times New Roman"/>
                <a:sym typeface="Times New Roman"/>
              </a:rPr>
              <a:t>i</a:t>
            </a:r>
            <a:r>
              <a:rPr lang="en" sz="1600" b="1" i="1">
                <a:solidFill>
                  <a:schemeClr val="dk1"/>
                </a:solidFill>
                <a:latin typeface="Times New Roman"/>
                <a:ea typeface="Times New Roman"/>
                <a:cs typeface="Times New Roman"/>
                <a:sym typeface="Times New Roman"/>
              </a:rPr>
              <a:t> +  ɛ</a:t>
            </a:r>
            <a:r>
              <a:rPr lang="en" sz="1800" b="1" baseline="-25000">
                <a:solidFill>
                  <a:schemeClr val="dk1"/>
                </a:solidFill>
                <a:latin typeface="Times New Roman"/>
                <a:ea typeface="Times New Roman"/>
                <a:cs typeface="Times New Roman"/>
                <a:sym typeface="Times New Roman"/>
              </a:rPr>
              <a:t> </a:t>
            </a:r>
            <a:endParaRPr sz="1800" b="1" baseline="-25000">
              <a:solidFill>
                <a:schemeClr val="dk1"/>
              </a:solidFill>
              <a:latin typeface="Times New Roman"/>
              <a:ea typeface="Times New Roman"/>
              <a:cs typeface="Times New Roman"/>
              <a:sym typeface="Times New Roman"/>
            </a:endParaRPr>
          </a:p>
          <a:p>
            <a:pPr marL="0" lvl="0" indent="457200" algn="ctr" rtl="0">
              <a:lnSpc>
                <a:spcPct val="150000"/>
              </a:lnSpc>
              <a:spcBef>
                <a:spcPts val="0"/>
              </a:spcBef>
              <a:spcAft>
                <a:spcPts val="0"/>
              </a:spcAft>
              <a:buNone/>
            </a:pPr>
            <a:r>
              <a:rPr lang="en" sz="1600" b="1" i="1">
                <a:solidFill>
                  <a:schemeClr val="dk1"/>
                </a:solidFill>
                <a:latin typeface="Times New Roman"/>
                <a:ea typeface="Times New Roman"/>
                <a:cs typeface="Times New Roman"/>
                <a:sym typeface="Times New Roman"/>
              </a:rPr>
              <a:t>weighted index S</a:t>
            </a:r>
            <a:r>
              <a:rPr lang="en" sz="1600" b="1" i="1" baseline="-25000">
                <a:solidFill>
                  <a:schemeClr val="dk1"/>
                </a:solidFill>
                <a:latin typeface="Times New Roman"/>
                <a:ea typeface="Times New Roman"/>
                <a:cs typeface="Times New Roman"/>
                <a:sym typeface="Times New Roman"/>
              </a:rPr>
              <a:t>i </a:t>
            </a:r>
            <a:r>
              <a:rPr lang="en" sz="1600" b="1" i="1">
                <a:solidFill>
                  <a:schemeClr val="dk1"/>
                </a:solidFill>
                <a:latin typeface="Times New Roman"/>
                <a:ea typeface="Times New Roman"/>
                <a:cs typeface="Times New Roman"/>
                <a:sym typeface="Times New Roman"/>
              </a:rPr>
              <a:t>= ∑</a:t>
            </a:r>
            <a:r>
              <a:rPr lang="en" sz="1600" b="1" i="1" baseline="30000">
                <a:solidFill>
                  <a:schemeClr val="dk1"/>
                </a:solidFill>
                <a:latin typeface="Times New Roman"/>
                <a:ea typeface="Times New Roman"/>
                <a:cs typeface="Times New Roman"/>
                <a:sym typeface="Times New Roman"/>
              </a:rPr>
              <a:t>n</a:t>
            </a:r>
            <a:r>
              <a:rPr lang="en" sz="1600" b="1" i="1" baseline="-25000">
                <a:solidFill>
                  <a:schemeClr val="dk1"/>
                </a:solidFill>
                <a:latin typeface="Times New Roman"/>
                <a:ea typeface="Times New Roman"/>
                <a:cs typeface="Times New Roman"/>
                <a:sym typeface="Times New Roman"/>
              </a:rPr>
              <a:t>i=1</a:t>
            </a:r>
            <a:r>
              <a:rPr lang="en" sz="1600" b="1" i="1">
                <a:solidFill>
                  <a:schemeClr val="dk1"/>
                </a:solidFill>
                <a:latin typeface="Times New Roman"/>
                <a:ea typeface="Times New Roman"/>
                <a:cs typeface="Times New Roman"/>
                <a:sym typeface="Times New Roman"/>
              </a:rPr>
              <a:t> w</a:t>
            </a:r>
            <a:r>
              <a:rPr lang="en" sz="1600" b="1" i="1" baseline="-25000">
                <a:solidFill>
                  <a:schemeClr val="dk1"/>
                </a:solidFill>
                <a:latin typeface="Times New Roman"/>
                <a:ea typeface="Times New Roman"/>
                <a:cs typeface="Times New Roman"/>
                <a:sym typeface="Times New Roman"/>
              </a:rPr>
              <a:t>i</a:t>
            </a:r>
            <a:r>
              <a:rPr lang="en" sz="1600" b="1" i="1">
                <a:solidFill>
                  <a:schemeClr val="dk1"/>
                </a:solidFill>
                <a:latin typeface="Times New Roman"/>
                <a:ea typeface="Times New Roman"/>
                <a:cs typeface="Times New Roman"/>
                <a:sym typeface="Times New Roman"/>
              </a:rPr>
              <a:t> * q</a:t>
            </a:r>
            <a:r>
              <a:rPr lang="en" sz="1600" b="1" i="1" baseline="-25000">
                <a:solidFill>
                  <a:schemeClr val="dk1"/>
                </a:solidFill>
                <a:latin typeface="Times New Roman"/>
                <a:ea typeface="Times New Roman"/>
                <a:cs typeface="Times New Roman"/>
                <a:sym typeface="Times New Roman"/>
              </a:rPr>
              <a:t>i   </a:t>
            </a:r>
            <a:endParaRPr sz="1600" b="1" i="1" baseline="-25000">
              <a:solidFill>
                <a:schemeClr val="dk1"/>
              </a:solidFill>
              <a:latin typeface="Times New Roman"/>
              <a:ea typeface="Times New Roman"/>
              <a:cs typeface="Times New Roman"/>
              <a:sym typeface="Times New Roman"/>
            </a:endParaRPr>
          </a:p>
          <a:p>
            <a:pPr marL="0" lvl="0" indent="457200" algn="ctr" rtl="0">
              <a:lnSpc>
                <a:spcPct val="150000"/>
              </a:lnSpc>
              <a:spcBef>
                <a:spcPts val="0"/>
              </a:spcBef>
              <a:spcAft>
                <a:spcPts val="0"/>
              </a:spcAft>
              <a:buNone/>
            </a:pPr>
            <a:r>
              <a:rPr lang="en" sz="1600" i="1" baseline="-25000">
                <a:solidFill>
                  <a:schemeClr val="dk2"/>
                </a:solidFill>
                <a:latin typeface="Times New Roman"/>
                <a:ea typeface="Times New Roman"/>
                <a:cs typeface="Times New Roman"/>
                <a:sym typeface="Times New Roman"/>
              </a:rPr>
              <a:t> </a:t>
            </a:r>
            <a:endParaRPr sz="2700">
              <a:solidFill>
                <a:srgbClr val="286FB7"/>
              </a:solidFill>
              <a:latin typeface="Gill Sans"/>
              <a:ea typeface="Gill Sans"/>
              <a:cs typeface="Gill Sans"/>
              <a:sym typeface="Gill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03"/>
        <p:cNvGrpSpPr/>
        <p:nvPr/>
      </p:nvGrpSpPr>
      <p:grpSpPr>
        <a:xfrm>
          <a:off x="0" y="0"/>
          <a:ext cx="0" cy="0"/>
          <a:chOff x="0" y="0"/>
          <a:chExt cx="0" cy="0"/>
        </a:xfrm>
      </p:grpSpPr>
      <p:sp>
        <p:nvSpPr>
          <p:cNvPr id="104" name="Google Shape;104;p26"/>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Background - Introduction </a:t>
            </a:r>
            <a:endParaRPr>
              <a:solidFill>
                <a:schemeClr val="dk1"/>
              </a:solidFill>
            </a:endParaRPr>
          </a:p>
        </p:txBody>
      </p:sp>
      <p:sp>
        <p:nvSpPr>
          <p:cNvPr id="105" name="Google Shape;105;p26"/>
          <p:cNvSpPr txBox="1">
            <a:spLocks noGrp="1"/>
          </p:cNvSpPr>
          <p:nvPr>
            <p:ph type="body" idx="1"/>
          </p:nvPr>
        </p:nvSpPr>
        <p:spPr>
          <a:xfrm>
            <a:off x="457200" y="1200154"/>
            <a:ext cx="8229600" cy="3505200"/>
          </a:xfrm>
          <a:prstGeom prst="rect">
            <a:avLst/>
          </a:prstGeom>
          <a:noFill/>
          <a:ln>
            <a:noFill/>
          </a:ln>
        </p:spPr>
        <p:txBody>
          <a:bodyPr spcFirstLastPara="1" wrap="square" lIns="68575" tIns="34275" rIns="68575" bIns="34275" anchor="t" anchorCtr="0">
            <a:normAutofit/>
          </a:bodyPr>
          <a:lstStyle/>
          <a:p>
            <a:pPr marL="457200" lvl="0" indent="-374650" algn="l" rtl="0">
              <a:spcBef>
                <a:spcPts val="0"/>
              </a:spcBef>
              <a:spcAft>
                <a:spcPts val="0"/>
              </a:spcAft>
              <a:buClr>
                <a:schemeClr val="dk1"/>
              </a:buClr>
              <a:buSzPts val="2300"/>
              <a:buChar char="•"/>
            </a:pPr>
            <a:r>
              <a:rPr lang="en">
                <a:solidFill>
                  <a:schemeClr val="dk1"/>
                </a:solidFill>
                <a:latin typeface="Arial"/>
                <a:ea typeface="Arial"/>
                <a:cs typeface="Arial"/>
                <a:sym typeface="Arial"/>
              </a:rPr>
              <a:t>Epidemiological literature supports associations between PM₂.₅, NO₂, O₃ and mortality</a:t>
            </a: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Font typeface="Arial"/>
              <a:buChar char="•"/>
            </a:pPr>
            <a:endParaRPr>
              <a:solidFill>
                <a:schemeClr val="dk1"/>
              </a:solidFill>
              <a:latin typeface="Arial"/>
              <a:ea typeface="Arial"/>
              <a:cs typeface="Arial"/>
              <a:sym typeface="Arial"/>
            </a:endParaRPr>
          </a:p>
          <a:p>
            <a:pPr marL="457200" lvl="0" indent="-374650" algn="l" rtl="0">
              <a:spcBef>
                <a:spcPts val="0"/>
              </a:spcBef>
              <a:spcAft>
                <a:spcPts val="0"/>
              </a:spcAft>
              <a:buClr>
                <a:schemeClr val="dk1"/>
              </a:buClr>
              <a:buSzPts val="2300"/>
              <a:buChar char="•"/>
            </a:pPr>
            <a:r>
              <a:rPr lang="en">
                <a:solidFill>
                  <a:schemeClr val="dk1"/>
                </a:solidFill>
                <a:latin typeface="Arial"/>
                <a:ea typeface="Arial"/>
                <a:cs typeface="Arial"/>
                <a:sym typeface="Arial"/>
              </a:rPr>
              <a:t>WHO air quality guidelines are pollutant-specific</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74650" algn="l" rtl="0">
              <a:spcBef>
                <a:spcPts val="0"/>
              </a:spcBef>
              <a:spcAft>
                <a:spcPts val="0"/>
              </a:spcAft>
              <a:buClr>
                <a:schemeClr val="dk1"/>
              </a:buClr>
              <a:buSzPts val="2300"/>
              <a:buChar char="•"/>
            </a:pPr>
            <a:r>
              <a:rPr lang="en">
                <a:solidFill>
                  <a:schemeClr val="dk1"/>
                </a:solidFill>
                <a:latin typeface="Arial"/>
                <a:ea typeface="Arial"/>
                <a:cs typeface="Arial"/>
                <a:sym typeface="Arial"/>
              </a:rPr>
              <a:t>Evidence on multi-pollutant mixture effects is limited</a:t>
            </a:r>
            <a:endParaRPr>
              <a:solidFill>
                <a:schemeClr val="dk1"/>
              </a:solidFill>
              <a:latin typeface="Arial"/>
              <a:ea typeface="Arial"/>
              <a:cs typeface="Arial"/>
              <a:sym typeface="Arial"/>
            </a:endParaRPr>
          </a:p>
          <a:p>
            <a:pPr marL="914400" lvl="1" indent="-374650" algn="l" rtl="0">
              <a:spcBef>
                <a:spcPts val="0"/>
              </a:spcBef>
              <a:spcAft>
                <a:spcPts val="0"/>
              </a:spcAft>
              <a:buClr>
                <a:schemeClr val="dk1"/>
              </a:buClr>
              <a:buSzPts val="2300"/>
              <a:buChar char="–"/>
            </a:pPr>
            <a:r>
              <a:rPr lang="en">
                <a:solidFill>
                  <a:schemeClr val="dk1"/>
                </a:solidFill>
                <a:latin typeface="Arial"/>
                <a:ea typeface="Arial"/>
                <a:cs typeface="Arial"/>
                <a:sym typeface="Arial"/>
              </a:rPr>
              <a:t>Mixture models may better represent real-world exposure scenarios</a:t>
            </a:r>
            <a:endParaRPr>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a:solidFill>
                <a:schemeClr val="dk1"/>
              </a:solidFill>
            </a:endParaRPr>
          </a:p>
        </p:txBody>
      </p:sp>
      <p:pic>
        <p:nvPicPr>
          <p:cNvPr id="106" name="Google Shape;106;p26"/>
          <p:cNvPicPr preferRelativeResize="0"/>
          <p:nvPr/>
        </p:nvPicPr>
        <p:blipFill>
          <a:blip r:embed="rId3">
            <a:alphaModFix amt="25000"/>
          </a:blip>
          <a:stretch>
            <a:fillRect/>
          </a:stretch>
        </p:blipFill>
        <p:spPr>
          <a:xfrm>
            <a:off x="6028325" y="450000"/>
            <a:ext cx="2842925" cy="1895301"/>
          </a:xfrm>
          <a:prstGeom prst="rect">
            <a:avLst/>
          </a:prstGeom>
          <a:noFill/>
          <a:ln>
            <a:noFill/>
          </a:ln>
        </p:spPr>
      </p:pic>
      <p:pic>
        <p:nvPicPr>
          <p:cNvPr id="107" name="Google Shape;107;p26"/>
          <p:cNvPicPr preferRelativeResize="0"/>
          <p:nvPr/>
        </p:nvPicPr>
        <p:blipFill rotWithShape="1">
          <a:blip r:embed="rId4">
            <a:alphaModFix amt="15000"/>
          </a:blip>
          <a:srcRect t="12318" b="18357"/>
          <a:stretch/>
        </p:blipFill>
        <p:spPr>
          <a:xfrm>
            <a:off x="668675" y="2345300"/>
            <a:ext cx="2048810" cy="1895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11"/>
        <p:cNvGrpSpPr/>
        <p:nvPr/>
      </p:nvGrpSpPr>
      <p:grpSpPr>
        <a:xfrm>
          <a:off x="0" y="0"/>
          <a:ext cx="0" cy="0"/>
          <a:chOff x="0" y="0"/>
          <a:chExt cx="0" cy="0"/>
        </a:xfrm>
      </p:grpSpPr>
      <p:sp>
        <p:nvSpPr>
          <p:cNvPr id="112" name="Google Shape;112;p27"/>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Background - Study Objective</a:t>
            </a:r>
            <a:endParaRPr>
              <a:solidFill>
                <a:schemeClr val="dk1"/>
              </a:solidFill>
            </a:endParaRPr>
          </a:p>
        </p:txBody>
      </p:sp>
      <p:sp>
        <p:nvSpPr>
          <p:cNvPr id="113" name="Google Shape;113;p27"/>
          <p:cNvSpPr txBox="1">
            <a:spLocks noGrp="1"/>
          </p:cNvSpPr>
          <p:nvPr>
            <p:ph type="body" idx="1"/>
          </p:nvPr>
        </p:nvSpPr>
        <p:spPr>
          <a:xfrm>
            <a:off x="457200" y="1200154"/>
            <a:ext cx="8229600" cy="3505200"/>
          </a:xfrm>
          <a:prstGeom prst="rect">
            <a:avLst/>
          </a:prstGeom>
          <a:noFill/>
          <a:ln>
            <a:noFill/>
          </a:ln>
        </p:spPr>
        <p:txBody>
          <a:bodyPr spcFirstLastPara="1" wrap="square" lIns="68575" tIns="34275" rIns="68575" bIns="34275" anchor="t" anchorCtr="0">
            <a:normAutofit lnSpcReduction="10000"/>
          </a:bodyPr>
          <a:lstStyle/>
          <a:p>
            <a:pPr marL="457200" lvl="0" indent="-323850" algn="l" rtl="0">
              <a:spcBef>
                <a:spcPts val="0"/>
              </a:spcBef>
              <a:spcAft>
                <a:spcPts val="0"/>
              </a:spcAft>
              <a:buClr>
                <a:schemeClr val="dk1"/>
              </a:buClr>
              <a:buSzPts val="1500"/>
              <a:buFont typeface="Arial"/>
              <a:buChar char="•"/>
            </a:pPr>
            <a:r>
              <a:rPr lang="en">
                <a:solidFill>
                  <a:schemeClr val="dk1"/>
                </a:solidFill>
                <a:latin typeface="Arial"/>
                <a:ea typeface="Arial"/>
                <a:cs typeface="Arial"/>
                <a:sym typeface="Arial"/>
              </a:rPr>
              <a:t>Investigate the overall mixture effect of PM₂.₅, NO₂, and O₃ on county-level mortality using:</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914400" lvl="1" indent="-323850" algn="l" rtl="0">
              <a:lnSpc>
                <a:spcPct val="115000"/>
              </a:lnSpc>
              <a:spcBef>
                <a:spcPts val="0"/>
              </a:spcBef>
              <a:spcAft>
                <a:spcPts val="0"/>
              </a:spcAft>
              <a:buClr>
                <a:schemeClr val="dk1"/>
              </a:buClr>
              <a:buSzPts val="1500"/>
              <a:buFont typeface="Arial"/>
              <a:buChar char="–"/>
            </a:pPr>
            <a:r>
              <a:rPr lang="en" b="1">
                <a:solidFill>
                  <a:schemeClr val="dk1"/>
                </a:solidFill>
                <a:latin typeface="Arial"/>
                <a:ea typeface="Arial"/>
                <a:cs typeface="Arial"/>
                <a:sym typeface="Arial"/>
              </a:rPr>
              <a:t>Weighted Quantile Sum (WQS) regression</a:t>
            </a:r>
            <a:br>
              <a:rPr lang="en" b="1">
                <a:solidFill>
                  <a:schemeClr val="dk1"/>
                </a:solidFill>
                <a:latin typeface="Arial"/>
                <a:ea typeface="Arial"/>
                <a:cs typeface="Arial"/>
                <a:sym typeface="Arial"/>
              </a:rPr>
            </a:br>
            <a:endParaRPr b="1">
              <a:solidFill>
                <a:schemeClr val="dk1"/>
              </a:solidFill>
              <a:latin typeface="Arial"/>
              <a:ea typeface="Arial"/>
              <a:cs typeface="Arial"/>
              <a:sym typeface="Arial"/>
            </a:endParaRPr>
          </a:p>
          <a:p>
            <a:pPr marL="914400" lvl="1" indent="-323850" algn="l" rtl="0">
              <a:lnSpc>
                <a:spcPct val="115000"/>
              </a:lnSpc>
              <a:spcBef>
                <a:spcPts val="0"/>
              </a:spcBef>
              <a:spcAft>
                <a:spcPts val="0"/>
              </a:spcAft>
              <a:buClr>
                <a:schemeClr val="dk1"/>
              </a:buClr>
              <a:buSzPts val="1500"/>
              <a:buFont typeface="Arial"/>
              <a:buChar char="–"/>
            </a:pPr>
            <a:r>
              <a:rPr lang="en" b="1">
                <a:solidFill>
                  <a:schemeClr val="dk1"/>
                </a:solidFill>
                <a:latin typeface="Arial"/>
                <a:ea typeface="Arial"/>
                <a:cs typeface="Arial"/>
                <a:sym typeface="Arial"/>
              </a:rPr>
              <a:t>Quantile g-computation (QGComp)</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a:solidFill>
                  <a:schemeClr val="dk1"/>
                </a:solidFill>
                <a:latin typeface="Arial"/>
                <a:ea typeface="Arial"/>
                <a:cs typeface="Arial"/>
                <a:sym typeface="Arial"/>
              </a:rPr>
              <a:t>Compare results from WQS regression and Quantile G-Computation</a:t>
            </a:r>
            <a:endParaRPr>
              <a:solidFill>
                <a:schemeClr val="dk1"/>
              </a:solidFill>
              <a:latin typeface="Arial"/>
              <a:ea typeface="Arial"/>
              <a:cs typeface="Arial"/>
              <a:sym typeface="Arial"/>
            </a:endParaRPr>
          </a:p>
          <a:p>
            <a:pPr marL="457200" lvl="0" indent="0" algn="l" rtl="0">
              <a:lnSpc>
                <a:spcPct val="115000"/>
              </a:lnSpc>
              <a:spcBef>
                <a:spcPts val="0"/>
              </a:spcBef>
              <a:spcAft>
                <a:spcPts val="0"/>
              </a:spcAft>
              <a:buNone/>
            </a:pP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a:solidFill>
                  <a:schemeClr val="dk1"/>
                </a:solidFill>
                <a:latin typeface="Arial"/>
                <a:ea typeface="Arial"/>
                <a:cs typeface="Arial"/>
                <a:sym typeface="Arial"/>
              </a:rPr>
              <a:t>Assess how spatial and temporal confounding influence effect estimates</a:t>
            </a:r>
            <a:endParaRPr>
              <a:solidFill>
                <a:schemeClr val="dk1"/>
              </a:solidFill>
              <a:latin typeface="Arial"/>
              <a:ea typeface="Arial"/>
              <a:cs typeface="Arial"/>
              <a:sym typeface="Arial"/>
            </a:endParaRPr>
          </a:p>
          <a:p>
            <a:pPr marL="457200" lvl="0" indent="0" algn="l" rtl="0">
              <a:lnSpc>
                <a:spcPct val="115000"/>
              </a:lnSpc>
              <a:spcBef>
                <a:spcPts val="0"/>
              </a:spcBef>
              <a:spcAft>
                <a:spcPts val="0"/>
              </a:spcAft>
              <a:buNone/>
            </a:pP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a:solidFill>
                  <a:schemeClr val="dk1"/>
                </a:solidFill>
                <a:latin typeface="Arial"/>
                <a:ea typeface="Arial"/>
                <a:cs typeface="Arial"/>
                <a:sym typeface="Arial"/>
              </a:rPr>
              <a:t>Geographic/Temporal Range: New York State, county-level (2000–2016)</a:t>
            </a:r>
            <a:endParaRPr>
              <a:solidFill>
                <a:schemeClr val="dk1"/>
              </a:solidFill>
              <a:latin typeface="Arial"/>
              <a:ea typeface="Arial"/>
              <a:cs typeface="Arial"/>
              <a:sym typeface="Arial"/>
            </a:endParaRPr>
          </a:p>
          <a:p>
            <a:pPr marL="0" lvl="0" indent="0" algn="l" rtl="0">
              <a:lnSpc>
                <a:spcPct val="115000"/>
              </a:lnSpc>
              <a:spcBef>
                <a:spcPts val="0"/>
              </a:spcBef>
              <a:spcAft>
                <a:spcPts val="0"/>
              </a:spcAft>
              <a:buNone/>
            </a:pPr>
            <a:endParaRPr>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Data Sources</a:t>
            </a:r>
            <a:endParaRPr>
              <a:solidFill>
                <a:schemeClr val="dk1"/>
              </a:solidFill>
            </a:endParaRPr>
          </a:p>
        </p:txBody>
      </p:sp>
      <p:sp>
        <p:nvSpPr>
          <p:cNvPr id="119" name="Google Shape;119;p28"/>
          <p:cNvSpPr txBox="1">
            <a:spLocks noGrp="1"/>
          </p:cNvSpPr>
          <p:nvPr>
            <p:ph type="body" idx="1"/>
          </p:nvPr>
        </p:nvSpPr>
        <p:spPr>
          <a:xfrm>
            <a:off x="457200" y="1200154"/>
            <a:ext cx="8229600" cy="3505200"/>
          </a:xfrm>
          <a:prstGeom prst="rect">
            <a:avLst/>
          </a:prstGeom>
          <a:noFill/>
          <a:ln>
            <a:noFill/>
          </a:ln>
        </p:spPr>
        <p:txBody>
          <a:bodyPr spcFirstLastPara="1" wrap="square" lIns="68575" tIns="34275" rIns="68575" bIns="34275" anchor="t" anchorCtr="0">
            <a:normAutofit/>
          </a:bodyPr>
          <a:lstStyle/>
          <a:p>
            <a:pPr marL="457200" lvl="0" indent="-323850" algn="l" rtl="0">
              <a:lnSpc>
                <a:spcPct val="115000"/>
              </a:lnSpc>
              <a:spcBef>
                <a:spcPts val="0"/>
              </a:spcBef>
              <a:spcAft>
                <a:spcPts val="0"/>
              </a:spcAft>
              <a:buClr>
                <a:schemeClr val="dk1"/>
              </a:buClr>
              <a:buSzPts val="1500"/>
              <a:buChar char="•"/>
            </a:pPr>
            <a:r>
              <a:rPr lang="en" b="1">
                <a:solidFill>
                  <a:schemeClr val="dk1"/>
                </a:solidFill>
                <a:latin typeface="Arial"/>
                <a:ea typeface="Arial"/>
                <a:cs typeface="Arial"/>
                <a:sym typeface="Arial"/>
              </a:rPr>
              <a:t>Air Pollutant Data</a:t>
            </a:r>
            <a:r>
              <a:rPr lang="en">
                <a:solidFill>
                  <a:schemeClr val="dk1"/>
                </a:solidFill>
                <a:latin typeface="Arial"/>
                <a:ea typeface="Arial"/>
                <a:cs typeface="Arial"/>
                <a:sym typeface="Arial"/>
              </a:rPr>
              <a:t>: Daily 1km² estimates from satellite-based prediction models (NASA/SEDAC)</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b="1">
                <a:solidFill>
                  <a:schemeClr val="dk1"/>
                </a:solidFill>
                <a:latin typeface="Arial"/>
                <a:ea typeface="Arial"/>
                <a:cs typeface="Arial"/>
                <a:sym typeface="Arial"/>
              </a:rPr>
              <a:t>Mortality &amp; Population</a:t>
            </a:r>
            <a:r>
              <a:rPr lang="en">
                <a:solidFill>
                  <a:schemeClr val="dk1"/>
                </a:solidFill>
                <a:latin typeface="Arial"/>
                <a:ea typeface="Arial"/>
                <a:cs typeface="Arial"/>
                <a:sym typeface="Arial"/>
              </a:rPr>
              <a:t>: All-cause monthly mortality per county (CDC WONDER)</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b="1">
                <a:solidFill>
                  <a:schemeClr val="dk1"/>
                </a:solidFill>
                <a:latin typeface="Arial"/>
                <a:ea typeface="Arial"/>
                <a:cs typeface="Arial"/>
                <a:sym typeface="Arial"/>
              </a:rPr>
              <a:t>Covariates</a:t>
            </a:r>
            <a:r>
              <a:rPr lang="en">
                <a:solidFill>
                  <a:schemeClr val="dk1"/>
                </a:solidFill>
                <a:latin typeface="Arial"/>
                <a:ea typeface="Arial"/>
                <a:cs typeface="Arial"/>
                <a:sym typeface="Arial"/>
              </a:rPr>
              <a:t>: Race/ethnicity proportions, median income, owner-occupied housing, median age, NDVI (US Census and NASA MODIS)</a:t>
            </a:r>
            <a:endParaRPr>
              <a:solidFill>
                <a:schemeClr val="dk1"/>
              </a:solidFill>
              <a:latin typeface="Arial"/>
              <a:ea typeface="Arial"/>
              <a:cs typeface="Arial"/>
              <a:sym typeface="Arial"/>
            </a:endParaRPr>
          </a:p>
          <a:p>
            <a:pPr marL="457200" lvl="0" indent="0" algn="l" rtl="0">
              <a:lnSpc>
                <a:spcPct val="115000"/>
              </a:lnSpc>
              <a:spcBef>
                <a:spcPts val="0"/>
              </a:spcBef>
              <a:spcAft>
                <a:spcPts val="0"/>
              </a:spcAft>
              <a:buNone/>
            </a:pPr>
            <a:endParaRPr>
              <a:solidFill>
                <a:schemeClr val="dk1"/>
              </a:solidFill>
              <a:latin typeface="Arial"/>
              <a:ea typeface="Arial"/>
              <a:cs typeface="Arial"/>
              <a:sym typeface="Arial"/>
            </a:endParaRPr>
          </a:p>
          <a:p>
            <a:pPr marL="457200" lvl="0" indent="-323850" algn="l" rtl="0">
              <a:lnSpc>
                <a:spcPct val="115000"/>
              </a:lnSpc>
              <a:spcBef>
                <a:spcPts val="0"/>
              </a:spcBef>
              <a:spcAft>
                <a:spcPts val="0"/>
              </a:spcAft>
              <a:buClr>
                <a:schemeClr val="dk1"/>
              </a:buClr>
              <a:buSzPts val="1500"/>
              <a:buChar char="•"/>
            </a:pPr>
            <a:r>
              <a:rPr lang="en">
                <a:solidFill>
                  <a:schemeClr val="dk1"/>
                </a:solidFill>
                <a:latin typeface="Arial"/>
                <a:ea typeface="Arial"/>
                <a:cs typeface="Arial"/>
                <a:sym typeface="Arial"/>
              </a:rPr>
              <a:t>Data was aggregated for all 62 NY counties by month from 2000-2016</a:t>
            </a:r>
            <a:endParaRPr>
              <a:solidFill>
                <a:schemeClr val="dk1"/>
              </a:solidFill>
              <a:latin typeface="Arial"/>
              <a:ea typeface="Arial"/>
              <a:cs typeface="Arial"/>
              <a:sym typeface="Arial"/>
            </a:endParaRPr>
          </a:p>
          <a:p>
            <a:pPr marL="0" lvl="0" indent="0" algn="l" rtl="0">
              <a:lnSpc>
                <a:spcPct val="115000"/>
              </a:lnSpc>
              <a:spcBef>
                <a:spcPts val="0"/>
              </a:spcBef>
              <a:spcAft>
                <a:spcPts val="0"/>
              </a:spcAft>
              <a:buNone/>
            </a:pPr>
            <a:endParaRPr b="1">
              <a:solidFill>
                <a:schemeClr val="dk1"/>
              </a:solidFill>
              <a:latin typeface="Arial"/>
              <a:ea typeface="Arial"/>
              <a:cs typeface="Arial"/>
              <a:sym typeface="Arial"/>
            </a:endParaRPr>
          </a:p>
          <a:p>
            <a:pPr marL="0" lvl="0" indent="0" algn="l" rtl="0">
              <a:spcBef>
                <a:spcPts val="0"/>
              </a:spcBef>
              <a:spcAft>
                <a:spcPts val="0"/>
              </a:spcAft>
              <a:buNone/>
            </a:pPr>
            <a:endParaRPr>
              <a:solidFill>
                <a:schemeClr val="dk1"/>
              </a:solidFill>
            </a:endParaRPr>
          </a:p>
        </p:txBody>
      </p:sp>
      <p:pic>
        <p:nvPicPr>
          <p:cNvPr id="120" name="Google Shape;120;p28"/>
          <p:cNvPicPr preferRelativeResize="0"/>
          <p:nvPr/>
        </p:nvPicPr>
        <p:blipFill>
          <a:blip r:embed="rId3">
            <a:alphaModFix amt="15000"/>
          </a:blip>
          <a:stretch>
            <a:fillRect/>
          </a:stretch>
        </p:blipFill>
        <p:spPr>
          <a:xfrm>
            <a:off x="6852348" y="621248"/>
            <a:ext cx="1834450" cy="1834450"/>
          </a:xfrm>
          <a:prstGeom prst="rect">
            <a:avLst/>
          </a:prstGeom>
          <a:noFill/>
          <a:ln>
            <a:noFill/>
          </a:ln>
        </p:spPr>
      </p:pic>
      <p:pic>
        <p:nvPicPr>
          <p:cNvPr id="121" name="Google Shape;121;p28"/>
          <p:cNvPicPr preferRelativeResize="0"/>
          <p:nvPr/>
        </p:nvPicPr>
        <p:blipFill>
          <a:blip r:embed="rId4">
            <a:alphaModFix amt="15000"/>
          </a:blip>
          <a:stretch>
            <a:fillRect/>
          </a:stretch>
        </p:blipFill>
        <p:spPr>
          <a:xfrm>
            <a:off x="457200" y="3186449"/>
            <a:ext cx="2695575" cy="162726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25"/>
        <p:cNvGrpSpPr/>
        <p:nvPr/>
      </p:nvGrpSpPr>
      <p:grpSpPr>
        <a:xfrm>
          <a:off x="0" y="0"/>
          <a:ext cx="0" cy="0"/>
          <a:chOff x="0" y="0"/>
          <a:chExt cx="0" cy="0"/>
        </a:xfrm>
      </p:grpSpPr>
      <p:sp>
        <p:nvSpPr>
          <p:cNvPr id="126" name="Google Shape;126;p29"/>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Methods - WQS Regression</a:t>
            </a:r>
            <a:endParaRPr>
              <a:solidFill>
                <a:schemeClr val="dk1"/>
              </a:solidFill>
            </a:endParaRPr>
          </a:p>
        </p:txBody>
      </p:sp>
      <p:sp>
        <p:nvSpPr>
          <p:cNvPr id="127" name="Google Shape;127;p29"/>
          <p:cNvSpPr txBox="1">
            <a:spLocks noGrp="1"/>
          </p:cNvSpPr>
          <p:nvPr>
            <p:ph type="body" idx="1"/>
          </p:nvPr>
        </p:nvSpPr>
        <p:spPr>
          <a:xfrm>
            <a:off x="457200" y="971554"/>
            <a:ext cx="8229600" cy="3505200"/>
          </a:xfrm>
          <a:prstGeom prst="rect">
            <a:avLst/>
          </a:prstGeom>
          <a:noFill/>
          <a:ln>
            <a:noFill/>
          </a:ln>
        </p:spPr>
        <p:txBody>
          <a:bodyPr spcFirstLastPara="1" wrap="square" lIns="68575" tIns="34275" rIns="68575" bIns="34275" anchor="t" anchorCtr="0">
            <a:normAutofit/>
          </a:bodyPr>
          <a:lstStyle/>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Categorically transforms exposures into quantile-based categories</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Constructs a regression model between the outcome and an exposure index as a weighted sum of quantiles</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Includes a set of weights quantifying each exposure’s contribution, all forced to sum 1.0</a:t>
            </a:r>
            <a:endParaRPr>
              <a:solidFill>
                <a:schemeClr val="dk1"/>
              </a:solidFill>
              <a:latin typeface="Arial"/>
              <a:ea typeface="Arial"/>
              <a:cs typeface="Arial"/>
              <a:sym typeface="Arial"/>
            </a:endParaRPr>
          </a:p>
          <a:p>
            <a:pPr marL="914400" lvl="0" indent="0" algn="l" rtl="0">
              <a:spcBef>
                <a:spcPts val="0"/>
              </a:spcBef>
              <a:spcAft>
                <a:spcPts val="0"/>
              </a:spcAft>
              <a:buNone/>
            </a:pP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Assumes directionally homogeneous effects (all weights constrained to same sign)</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0" lvl="0" indent="0" algn="l" rtl="0">
              <a:spcBef>
                <a:spcPts val="0"/>
              </a:spcBef>
              <a:spcAft>
                <a:spcPts val="0"/>
              </a:spcAft>
              <a:buNone/>
            </a:pPr>
            <a:endParaRPr strike="sngStrike">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a:solidFill>
                <a:schemeClr val="dk1"/>
              </a:solidFill>
            </a:endParaRPr>
          </a:p>
        </p:txBody>
      </p:sp>
      <p:pic>
        <p:nvPicPr>
          <p:cNvPr id="128" name="Google Shape;128;p29"/>
          <p:cNvPicPr preferRelativeResize="0"/>
          <p:nvPr/>
        </p:nvPicPr>
        <p:blipFill>
          <a:blip r:embed="rId3">
            <a:alphaModFix/>
          </a:blip>
          <a:stretch>
            <a:fillRect/>
          </a:stretch>
        </p:blipFill>
        <p:spPr>
          <a:xfrm>
            <a:off x="5214925" y="2925138"/>
            <a:ext cx="1371600" cy="942975"/>
          </a:xfrm>
          <a:prstGeom prst="rect">
            <a:avLst/>
          </a:prstGeom>
          <a:noFill/>
          <a:ln>
            <a:noFill/>
          </a:ln>
        </p:spPr>
      </p:pic>
      <p:pic>
        <p:nvPicPr>
          <p:cNvPr id="129" name="Google Shape;129;p29"/>
          <p:cNvPicPr preferRelativeResize="0"/>
          <p:nvPr/>
        </p:nvPicPr>
        <p:blipFill>
          <a:blip r:embed="rId4">
            <a:alphaModFix/>
          </a:blip>
          <a:stretch>
            <a:fillRect/>
          </a:stretch>
        </p:blipFill>
        <p:spPr>
          <a:xfrm>
            <a:off x="2557450" y="3173125"/>
            <a:ext cx="1676400" cy="552450"/>
          </a:xfrm>
          <a:prstGeom prst="rect">
            <a:avLst/>
          </a:prstGeom>
          <a:noFill/>
          <a:ln>
            <a:noFill/>
          </a:ln>
        </p:spPr>
      </p:pic>
      <p:pic>
        <p:nvPicPr>
          <p:cNvPr id="130" name="Google Shape;130;p29"/>
          <p:cNvPicPr preferRelativeResize="0"/>
          <p:nvPr/>
        </p:nvPicPr>
        <p:blipFill rotWithShape="1">
          <a:blip r:embed="rId5">
            <a:alphaModFix/>
          </a:blip>
          <a:srcRect t="9904" b="7966"/>
          <a:stretch/>
        </p:blipFill>
        <p:spPr>
          <a:xfrm>
            <a:off x="2557450" y="4031800"/>
            <a:ext cx="4029075" cy="751025"/>
          </a:xfrm>
          <a:prstGeom prst="rect">
            <a:avLst/>
          </a:prstGeom>
          <a:noFill/>
          <a:ln>
            <a:noFill/>
          </a:ln>
        </p:spPr>
      </p:pic>
      <p:sp>
        <p:nvSpPr>
          <p:cNvPr id="131" name="Google Shape;131;p29"/>
          <p:cNvSpPr txBox="1"/>
          <p:nvPr/>
        </p:nvSpPr>
        <p:spPr>
          <a:xfrm>
            <a:off x="204850" y="3173132"/>
            <a:ext cx="2352600" cy="1069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Times New Roman"/>
                <a:ea typeface="Times New Roman"/>
                <a:cs typeface="Times New Roman"/>
                <a:sym typeface="Times New Roman"/>
              </a:rPr>
              <a:t>Ψ: </a:t>
            </a:r>
            <a:r>
              <a:rPr lang="en" sz="1000">
                <a:solidFill>
                  <a:schemeClr val="dk1"/>
                </a:solidFill>
              </a:rPr>
              <a:t>coefficient representing change in expected value of the outcome per unit increase in S</a:t>
            </a:r>
            <a:r>
              <a:rPr lang="en" sz="1000" baseline="-25000">
                <a:solidFill>
                  <a:schemeClr val="dk1"/>
                </a:solidFill>
              </a:rPr>
              <a:t>i</a:t>
            </a:r>
            <a:endParaRPr sz="1000" baseline="-25000">
              <a:solidFill>
                <a:schemeClr val="dk1"/>
              </a:solidFill>
            </a:endParaRPr>
          </a:p>
          <a:p>
            <a:pPr marL="0" lvl="0" indent="0" algn="l" rtl="0">
              <a:lnSpc>
                <a:spcPct val="100000"/>
              </a:lnSpc>
              <a:spcBef>
                <a:spcPts val="0"/>
              </a:spcBef>
              <a:spcAft>
                <a:spcPts val="0"/>
              </a:spcAft>
              <a:buNone/>
            </a:pPr>
            <a:endParaRPr sz="1000" baseline="-25000">
              <a:solidFill>
                <a:schemeClr val="dk1"/>
              </a:solidFill>
            </a:endParaRPr>
          </a:p>
          <a:p>
            <a:pPr marL="0" lvl="0" indent="0" algn="l" rtl="0">
              <a:spcBef>
                <a:spcPts val="0"/>
              </a:spcBef>
              <a:spcAft>
                <a:spcPts val="0"/>
              </a:spcAft>
              <a:buClr>
                <a:schemeClr val="dk2"/>
              </a:buClr>
              <a:buSzPts val="1100"/>
              <a:buFont typeface="Arial"/>
              <a:buNone/>
            </a:pPr>
            <a:r>
              <a:rPr lang="en" sz="1000">
                <a:solidFill>
                  <a:schemeClr val="dk1"/>
                </a:solidFill>
              </a:rPr>
              <a:t>S</a:t>
            </a:r>
            <a:r>
              <a:rPr lang="en" sz="1000" baseline="-25000">
                <a:solidFill>
                  <a:schemeClr val="dk1"/>
                </a:solidFill>
              </a:rPr>
              <a:t>i</a:t>
            </a:r>
            <a:r>
              <a:rPr lang="en" sz="1000">
                <a:solidFill>
                  <a:schemeClr val="dk1"/>
                </a:solidFill>
              </a:rPr>
              <a:t>: exposure index</a:t>
            </a:r>
            <a:endParaRPr sz="1000" baseline="-25000">
              <a:solidFill>
                <a:schemeClr val="dk1"/>
              </a:solidFill>
            </a:endParaRPr>
          </a:p>
        </p:txBody>
      </p:sp>
      <p:sp>
        <p:nvSpPr>
          <p:cNvPr id="132" name="Google Shape;132;p29"/>
          <p:cNvSpPr txBox="1"/>
          <p:nvPr/>
        </p:nvSpPr>
        <p:spPr>
          <a:xfrm>
            <a:off x="6721175" y="3106438"/>
            <a:ext cx="2352600" cy="68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000">
                <a:solidFill>
                  <a:schemeClr val="dk1"/>
                </a:solidFill>
                <a:latin typeface="Times New Roman"/>
                <a:ea typeface="Times New Roman"/>
                <a:cs typeface="Times New Roman"/>
                <a:sym typeface="Times New Roman"/>
              </a:rPr>
              <a:t>w</a:t>
            </a:r>
            <a:r>
              <a:rPr lang="en" sz="1000" baseline="-25000">
                <a:solidFill>
                  <a:schemeClr val="dk1"/>
                </a:solidFill>
                <a:latin typeface="Times New Roman"/>
                <a:ea typeface="Times New Roman"/>
                <a:cs typeface="Times New Roman"/>
                <a:sym typeface="Times New Roman"/>
              </a:rPr>
              <a:t>j</a:t>
            </a:r>
            <a:r>
              <a:rPr lang="en" sz="1000">
                <a:solidFill>
                  <a:schemeClr val="dk1"/>
                </a:solidFill>
                <a:latin typeface="Times New Roman"/>
                <a:ea typeface="Times New Roman"/>
                <a:cs typeface="Times New Roman"/>
                <a:sym typeface="Times New Roman"/>
              </a:rPr>
              <a:t>: </a:t>
            </a:r>
            <a:r>
              <a:rPr lang="en" sz="1000">
                <a:solidFill>
                  <a:schemeClr val="dk1"/>
                </a:solidFill>
              </a:rPr>
              <a:t>weights for </a:t>
            </a:r>
            <a:r>
              <a:rPr lang="en" sz="1000" i="1">
                <a:solidFill>
                  <a:schemeClr val="dk1"/>
                </a:solidFill>
              </a:rPr>
              <a:t>d </a:t>
            </a:r>
            <a:r>
              <a:rPr lang="en" sz="1000">
                <a:solidFill>
                  <a:schemeClr val="dk1"/>
                </a:solidFill>
              </a:rPr>
              <a:t>exposures</a:t>
            </a:r>
            <a:endParaRPr sz="1000">
              <a:solidFill>
                <a:schemeClr val="dk1"/>
              </a:solidFill>
            </a:endParaRPr>
          </a:p>
          <a:p>
            <a:pPr marL="0" lvl="0" indent="0" algn="l" rtl="0">
              <a:lnSpc>
                <a:spcPct val="100000"/>
              </a:lnSpc>
              <a:spcBef>
                <a:spcPts val="0"/>
              </a:spcBef>
              <a:spcAft>
                <a:spcPts val="0"/>
              </a:spcAft>
              <a:buNone/>
            </a:pPr>
            <a:endParaRPr sz="1000">
              <a:solidFill>
                <a:schemeClr val="dk1"/>
              </a:solidFill>
            </a:endParaRPr>
          </a:p>
          <a:p>
            <a:pPr marL="0" lvl="0" indent="0" algn="l" rtl="0">
              <a:spcBef>
                <a:spcPts val="0"/>
              </a:spcBef>
              <a:spcAft>
                <a:spcPts val="0"/>
              </a:spcAft>
              <a:buClr>
                <a:schemeClr val="dk2"/>
              </a:buClr>
              <a:buSzPts val="1100"/>
              <a:buFont typeface="Arial"/>
              <a:buNone/>
            </a:pPr>
            <a:r>
              <a:rPr lang="en" sz="1000">
                <a:solidFill>
                  <a:schemeClr val="dk1"/>
                </a:solidFill>
                <a:latin typeface="Times New Roman"/>
                <a:ea typeface="Times New Roman"/>
                <a:cs typeface="Times New Roman"/>
                <a:sym typeface="Times New Roman"/>
              </a:rPr>
              <a:t>X</a:t>
            </a:r>
            <a:r>
              <a:rPr lang="en" sz="1000" baseline="-25000">
                <a:solidFill>
                  <a:schemeClr val="dk1"/>
                </a:solidFill>
                <a:latin typeface="Times New Roman"/>
                <a:ea typeface="Times New Roman"/>
                <a:cs typeface="Times New Roman"/>
                <a:sym typeface="Times New Roman"/>
              </a:rPr>
              <a:t>ji</a:t>
            </a:r>
            <a:r>
              <a:rPr lang="en" sz="1000">
                <a:solidFill>
                  <a:schemeClr val="dk1"/>
                </a:solidFill>
                <a:latin typeface="Times New Roman"/>
                <a:ea typeface="Times New Roman"/>
                <a:cs typeface="Times New Roman"/>
                <a:sym typeface="Times New Roman"/>
              </a:rPr>
              <a:t>: </a:t>
            </a:r>
            <a:r>
              <a:rPr lang="en" sz="1000">
                <a:solidFill>
                  <a:schemeClr val="dk1"/>
                </a:solidFill>
              </a:rPr>
              <a:t>quantized version of </a:t>
            </a:r>
            <a:r>
              <a:rPr lang="en" sz="1000" i="1">
                <a:solidFill>
                  <a:schemeClr val="dk1"/>
                </a:solidFill>
              </a:rPr>
              <a:t>j</a:t>
            </a:r>
            <a:r>
              <a:rPr lang="en" sz="1000">
                <a:solidFill>
                  <a:schemeClr val="dk1"/>
                </a:solidFill>
              </a:rPr>
              <a:t>th exposure for </a:t>
            </a:r>
            <a:r>
              <a:rPr lang="en" sz="1000" i="1">
                <a:solidFill>
                  <a:schemeClr val="dk1"/>
                </a:solidFill>
              </a:rPr>
              <a:t>i</a:t>
            </a:r>
            <a:r>
              <a:rPr lang="en" sz="1000">
                <a:solidFill>
                  <a:schemeClr val="dk1"/>
                </a:solidFill>
              </a:rPr>
              <a:t>th individual</a:t>
            </a:r>
            <a:endParaRPr sz="1000">
              <a:solidFill>
                <a:srgbClr val="286FB7"/>
              </a:solidFill>
            </a:endParaRPr>
          </a:p>
          <a:p>
            <a:pPr marL="0" lvl="0" indent="0" algn="l" rtl="0">
              <a:lnSpc>
                <a:spcPct val="100000"/>
              </a:lnSpc>
              <a:spcBef>
                <a:spcPts val="0"/>
              </a:spcBef>
              <a:spcAft>
                <a:spcPts val="0"/>
              </a:spcAft>
              <a:buNone/>
            </a:pPr>
            <a:endParaRPr sz="10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36"/>
        <p:cNvGrpSpPr/>
        <p:nvPr/>
      </p:nvGrpSpPr>
      <p:grpSpPr>
        <a:xfrm>
          <a:off x="0" y="0"/>
          <a:ext cx="0" cy="0"/>
          <a:chOff x="0" y="0"/>
          <a:chExt cx="0" cy="0"/>
        </a:xfrm>
      </p:grpSpPr>
      <p:sp>
        <p:nvSpPr>
          <p:cNvPr id="137" name="Google Shape;137;p30"/>
          <p:cNvSpPr txBox="1">
            <a:spLocks noGrp="1"/>
          </p:cNvSpPr>
          <p:nvPr>
            <p:ph type="title"/>
          </p:nvPr>
        </p:nvSpPr>
        <p:spPr>
          <a:xfrm>
            <a:off x="457200" y="285750"/>
            <a:ext cx="85755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Methods - Quantile g-computation</a:t>
            </a:r>
            <a:endParaRPr>
              <a:solidFill>
                <a:schemeClr val="dk1"/>
              </a:solidFill>
            </a:endParaRPr>
          </a:p>
        </p:txBody>
      </p:sp>
      <p:sp>
        <p:nvSpPr>
          <p:cNvPr id="138" name="Google Shape;138;p30"/>
          <p:cNvSpPr txBox="1">
            <a:spLocks noGrp="1"/>
          </p:cNvSpPr>
          <p:nvPr>
            <p:ph type="body" idx="1"/>
          </p:nvPr>
        </p:nvSpPr>
        <p:spPr>
          <a:xfrm>
            <a:off x="457200" y="1200154"/>
            <a:ext cx="8229600" cy="3505200"/>
          </a:xfrm>
          <a:prstGeom prst="rect">
            <a:avLst/>
          </a:prstGeom>
          <a:noFill/>
          <a:ln>
            <a:noFill/>
          </a:ln>
        </p:spPr>
        <p:txBody>
          <a:bodyPr spcFirstLastPara="1" wrap="square" lIns="68575" tIns="34275" rIns="68575" bIns="34275" anchor="t" anchorCtr="0">
            <a:normAutofit/>
          </a:bodyPr>
          <a:lstStyle/>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Generalization of WQS using g-computation (g-formula): allows for parameter estimation of a marginal structural model -&gt; valid inference of mixture effect and single-pollutant contributions</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Allows weights in both positive and negative directions</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Can account for potential nonlinearity</a:t>
            </a:r>
            <a:endParaRPr>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Font typeface="Arial"/>
              <a:buChar char="•"/>
            </a:pPr>
            <a:r>
              <a:rPr lang="en">
                <a:solidFill>
                  <a:schemeClr val="dk1"/>
                </a:solidFill>
                <a:latin typeface="Arial"/>
                <a:ea typeface="Arial"/>
                <a:cs typeface="Arial"/>
                <a:sym typeface="Arial"/>
              </a:rPr>
              <a:t>Much quicker and more efficient that WQS alone</a:t>
            </a:r>
            <a:endParaRPr>
              <a:solidFill>
                <a:schemeClr val="dk1"/>
              </a:solidFill>
              <a:latin typeface="Arial"/>
              <a:ea typeface="Arial"/>
              <a:cs typeface="Arial"/>
              <a:sym typeface="Arial"/>
            </a:endParaRPr>
          </a:p>
          <a:p>
            <a:pPr marL="457200" lvl="0" indent="0" algn="l" rtl="0">
              <a:spcBef>
                <a:spcPts val="0"/>
              </a:spcBef>
              <a:spcAft>
                <a:spcPts val="0"/>
              </a:spcAft>
              <a:buNone/>
            </a:pPr>
            <a:endParaRPr strike="sngStrike">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a:solidFill>
                <a:schemeClr val="dk1"/>
              </a:solidFill>
            </a:endParaRPr>
          </a:p>
        </p:txBody>
      </p:sp>
      <p:pic>
        <p:nvPicPr>
          <p:cNvPr id="139" name="Google Shape;139;p30"/>
          <p:cNvPicPr preferRelativeResize="0"/>
          <p:nvPr/>
        </p:nvPicPr>
        <p:blipFill rotWithShape="1">
          <a:blip r:embed="rId3">
            <a:alphaModFix/>
          </a:blip>
          <a:srcRect t="9904" b="7966"/>
          <a:stretch/>
        </p:blipFill>
        <p:spPr>
          <a:xfrm>
            <a:off x="2557450" y="3557475"/>
            <a:ext cx="4029075" cy="751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43"/>
        <p:cNvGrpSpPr/>
        <p:nvPr/>
      </p:nvGrpSpPr>
      <p:grpSpPr>
        <a:xfrm>
          <a:off x="0" y="0"/>
          <a:ext cx="0" cy="0"/>
          <a:chOff x="0" y="0"/>
          <a:chExt cx="0" cy="0"/>
        </a:xfrm>
      </p:grpSpPr>
      <p:sp>
        <p:nvSpPr>
          <p:cNvPr id="144" name="Google Shape;144;p31"/>
          <p:cNvSpPr txBox="1">
            <a:spLocks noGrp="1"/>
          </p:cNvSpPr>
          <p:nvPr>
            <p:ph type="title"/>
          </p:nvPr>
        </p:nvSpPr>
        <p:spPr>
          <a:xfrm>
            <a:off x="457200" y="285750"/>
            <a:ext cx="85755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Model Specifications</a:t>
            </a:r>
            <a:endParaRPr>
              <a:solidFill>
                <a:schemeClr val="dk1"/>
              </a:solidFill>
            </a:endParaRPr>
          </a:p>
        </p:txBody>
      </p:sp>
      <p:sp>
        <p:nvSpPr>
          <p:cNvPr id="145" name="Google Shape;145;p31"/>
          <p:cNvSpPr txBox="1">
            <a:spLocks noGrp="1"/>
          </p:cNvSpPr>
          <p:nvPr>
            <p:ph type="body" idx="1"/>
          </p:nvPr>
        </p:nvSpPr>
        <p:spPr>
          <a:xfrm>
            <a:off x="457200" y="1239704"/>
            <a:ext cx="8229600" cy="3505200"/>
          </a:xfrm>
          <a:prstGeom prst="rect">
            <a:avLst/>
          </a:prstGeom>
          <a:noFill/>
          <a:ln>
            <a:noFill/>
          </a:ln>
        </p:spPr>
        <p:txBody>
          <a:bodyPr spcFirstLastPara="1" wrap="square" lIns="68575" tIns="34275" rIns="68575" bIns="34275" anchor="t" anchorCtr="0">
            <a:normAutofit/>
          </a:bodyPr>
          <a:lstStyle/>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Poisson link function used due to count outcome (quasi-Poisson link for WQS)</a:t>
            </a: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Models included spatial fixed effects, spline-adjusted temporal effects, or both</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Testing for robustness to spatial and temporal confounding</a:t>
            </a: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Natural spline on time (df=10) selected via AIC minimization</a:t>
            </a:r>
            <a:br>
              <a:rPr lang="en" strike="sngStrike">
                <a:solidFill>
                  <a:schemeClr val="dk1"/>
                </a:solidFill>
                <a:latin typeface="Arial"/>
                <a:ea typeface="Arial"/>
                <a:cs typeface="Arial"/>
                <a:sym typeface="Arial"/>
              </a:rPr>
            </a:br>
            <a:endParaRPr strike="sngStrike">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Six models total: three per method (WQS, QGComp)</a:t>
            </a:r>
            <a:endParaRPr>
              <a:solidFill>
                <a:schemeClr val="dk1"/>
              </a:solidFill>
              <a:latin typeface="Arial"/>
              <a:ea typeface="Arial"/>
              <a:cs typeface="Arial"/>
              <a:sym typeface="Arial"/>
            </a:endParaRPr>
          </a:p>
          <a:p>
            <a:pPr marL="0" lvl="0" indent="0" algn="l" rtl="0">
              <a:spcBef>
                <a:spcPts val="0"/>
              </a:spcBef>
              <a:spcAft>
                <a:spcPts val="0"/>
              </a:spcAft>
              <a:buNone/>
            </a:pPr>
            <a:br>
              <a:rPr lang="en">
                <a:solidFill>
                  <a:schemeClr val="dk1"/>
                </a:solidFill>
                <a:latin typeface="Arial"/>
                <a:ea typeface="Arial"/>
                <a:cs typeface="Arial"/>
                <a:sym typeface="Arial"/>
              </a:rPr>
            </a:br>
            <a:endParaRPr>
              <a:solidFill>
                <a:schemeClr val="dk1"/>
              </a:solidFill>
              <a:latin typeface="Arial"/>
              <a:ea typeface="Arial"/>
              <a:cs typeface="Arial"/>
              <a:sym typeface="Arial"/>
            </a:endParaRPr>
          </a:p>
          <a:p>
            <a:pPr marL="457200" lvl="0" indent="0" algn="l" rtl="0">
              <a:spcBef>
                <a:spcPts val="0"/>
              </a:spcBef>
              <a:spcAft>
                <a:spcPts val="0"/>
              </a:spcAft>
              <a:buNone/>
            </a:pPr>
            <a:endParaRPr strike="sngStrike">
              <a:solidFill>
                <a:schemeClr val="dk1"/>
              </a:solidFill>
              <a:latin typeface="Arial"/>
              <a:ea typeface="Arial"/>
              <a:cs typeface="Arial"/>
              <a:sym typeface="Arial"/>
            </a:endParaRPr>
          </a:p>
          <a:p>
            <a:pPr marL="457200" lvl="0" indent="0" algn="l" rtl="0">
              <a:spcBef>
                <a:spcPts val="0"/>
              </a:spcBef>
              <a:spcAft>
                <a:spcPts val="0"/>
              </a:spcAft>
              <a:buNone/>
            </a:pPr>
            <a:endParaRPr>
              <a:solidFill>
                <a:schemeClr val="dk1"/>
              </a:solidFill>
              <a:latin typeface="Arial"/>
              <a:ea typeface="Arial"/>
              <a:cs typeface="Arial"/>
              <a:sym typeface="Arial"/>
            </a:endParaRPr>
          </a:p>
          <a:p>
            <a:pPr marL="457200" lvl="0" indent="0" algn="l" rtl="0">
              <a:lnSpc>
                <a:spcPct val="100000"/>
              </a:lnSpc>
              <a:spcBef>
                <a:spcPts val="0"/>
              </a:spcBef>
              <a:spcAft>
                <a:spcPts val="0"/>
              </a:spcAft>
              <a:buNone/>
            </a:pPr>
            <a:endParaRPr>
              <a:solidFill>
                <a:schemeClr val="dk1"/>
              </a:solidFill>
            </a:endParaRPr>
          </a:p>
        </p:txBody>
      </p:sp>
      <p:pic>
        <p:nvPicPr>
          <p:cNvPr id="146" name="Google Shape;146;p31"/>
          <p:cNvPicPr preferRelativeResize="0"/>
          <p:nvPr/>
        </p:nvPicPr>
        <p:blipFill rotWithShape="1">
          <a:blip r:embed="rId3">
            <a:alphaModFix/>
          </a:blip>
          <a:srcRect t="9904" b="7966"/>
          <a:stretch/>
        </p:blipFill>
        <p:spPr>
          <a:xfrm>
            <a:off x="2557450" y="3557475"/>
            <a:ext cx="4029075" cy="751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50"/>
        <p:cNvGrpSpPr/>
        <p:nvPr/>
      </p:nvGrpSpPr>
      <p:grpSpPr>
        <a:xfrm>
          <a:off x="0" y="0"/>
          <a:ext cx="0" cy="0"/>
          <a:chOff x="0" y="0"/>
          <a:chExt cx="0" cy="0"/>
        </a:xfrm>
      </p:grpSpPr>
      <p:sp>
        <p:nvSpPr>
          <p:cNvPr id="151" name="Google Shape;151;p32"/>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Results - Data Characterization</a:t>
            </a:r>
            <a:endParaRPr>
              <a:solidFill>
                <a:schemeClr val="dk1"/>
              </a:solidFill>
            </a:endParaRPr>
          </a:p>
        </p:txBody>
      </p:sp>
      <p:sp>
        <p:nvSpPr>
          <p:cNvPr id="152" name="Google Shape;152;p32"/>
          <p:cNvSpPr txBox="1">
            <a:spLocks noGrp="1"/>
          </p:cNvSpPr>
          <p:nvPr>
            <p:ph type="body" idx="1"/>
          </p:nvPr>
        </p:nvSpPr>
        <p:spPr>
          <a:xfrm>
            <a:off x="457200" y="1087400"/>
            <a:ext cx="4114800" cy="3505200"/>
          </a:xfrm>
          <a:prstGeom prst="rect">
            <a:avLst/>
          </a:prstGeom>
          <a:noFill/>
          <a:ln>
            <a:noFill/>
          </a:ln>
        </p:spPr>
        <p:txBody>
          <a:bodyPr spcFirstLastPara="1" wrap="square" lIns="68575" tIns="34275" rIns="68575" bIns="34275" anchor="t" anchorCtr="0">
            <a:normAutofit lnSpcReduction="10000"/>
          </a:bodyPr>
          <a:lstStyle/>
          <a:p>
            <a:pPr marL="457200" lvl="0" indent="-323850" algn="l" rtl="0">
              <a:spcBef>
                <a:spcPts val="0"/>
              </a:spcBef>
              <a:spcAft>
                <a:spcPts val="0"/>
              </a:spcAft>
              <a:buClr>
                <a:schemeClr val="dk1"/>
              </a:buClr>
              <a:buSzPts val="1500"/>
              <a:buChar char="•"/>
            </a:pPr>
            <a:r>
              <a:rPr lang="en" b="1">
                <a:solidFill>
                  <a:schemeClr val="dk1"/>
                </a:solidFill>
                <a:latin typeface="Arial"/>
                <a:ea typeface="Arial"/>
                <a:cs typeface="Arial"/>
                <a:sym typeface="Arial"/>
              </a:rPr>
              <a:t>Correlation Matrix</a:t>
            </a:r>
            <a:endParaRPr b="1">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Font typeface="Arial"/>
              <a:buChar char="–"/>
            </a:pPr>
            <a:r>
              <a:rPr lang="en">
                <a:solidFill>
                  <a:schemeClr val="dk1"/>
                </a:solidFill>
                <a:latin typeface="Arial"/>
                <a:ea typeface="Arial"/>
                <a:cs typeface="Arial"/>
                <a:sym typeface="Arial"/>
              </a:rPr>
              <a:t>Weak correlation between pollutants</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Font typeface="Arial"/>
              <a:buChar char="–"/>
            </a:pPr>
            <a:r>
              <a:rPr lang="en">
                <a:solidFill>
                  <a:schemeClr val="dk1"/>
                </a:solidFill>
                <a:latin typeface="Arial"/>
                <a:ea typeface="Arial"/>
                <a:cs typeface="Arial"/>
                <a:sym typeface="Arial"/>
              </a:rPr>
              <a:t>Stronger correlations observed between mortality and demographic variables (e.g., % of residents who did not graduate high school, income, property ownership, etc.)</a:t>
            </a:r>
            <a:endParaRPr>
              <a:solidFill>
                <a:schemeClr val="dk1"/>
              </a:solidFill>
              <a:latin typeface="Arial"/>
              <a:ea typeface="Arial"/>
              <a:cs typeface="Arial"/>
              <a:sym typeface="Arial"/>
            </a:endParaRPr>
          </a:p>
          <a:p>
            <a:pPr marL="914400" lvl="0" indent="0" algn="l" rtl="0">
              <a:spcBef>
                <a:spcPts val="0"/>
              </a:spcBef>
              <a:spcAft>
                <a:spcPts val="0"/>
              </a:spcAft>
              <a:buNone/>
            </a:pPr>
            <a:endParaRPr>
              <a:solidFill>
                <a:schemeClr val="dk1"/>
              </a:solidFill>
              <a:latin typeface="Arial"/>
              <a:ea typeface="Arial"/>
              <a:cs typeface="Arial"/>
              <a:sym typeface="Arial"/>
            </a:endParaRPr>
          </a:p>
          <a:p>
            <a:pPr marL="457200" lvl="0" indent="-323850" algn="l" rtl="0">
              <a:spcBef>
                <a:spcPts val="0"/>
              </a:spcBef>
              <a:spcAft>
                <a:spcPts val="0"/>
              </a:spcAft>
              <a:buClr>
                <a:schemeClr val="dk1"/>
              </a:buClr>
              <a:buSzPts val="1500"/>
              <a:buChar char="•"/>
            </a:pPr>
            <a:r>
              <a:rPr lang="en" b="1">
                <a:solidFill>
                  <a:schemeClr val="dk1"/>
                </a:solidFill>
                <a:latin typeface="Arial"/>
                <a:ea typeface="Arial"/>
                <a:cs typeface="Arial"/>
                <a:sym typeface="Arial"/>
              </a:rPr>
              <a:t>Poisson Generalized Linear Models</a:t>
            </a:r>
            <a:endParaRPr b="1">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NO₂: positive association</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O₃: negative association</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PM₂.₅: no significant association</a:t>
            </a:r>
            <a:endParaRPr>
              <a:solidFill>
                <a:schemeClr val="dk1"/>
              </a:solidFill>
              <a:latin typeface="Arial"/>
              <a:ea typeface="Arial"/>
              <a:cs typeface="Arial"/>
              <a:sym typeface="Arial"/>
            </a:endParaRPr>
          </a:p>
          <a:p>
            <a:pPr marL="914400" lvl="1" indent="-323850" algn="l" rtl="0">
              <a:spcBef>
                <a:spcPts val="0"/>
              </a:spcBef>
              <a:spcAft>
                <a:spcPts val="0"/>
              </a:spcAft>
              <a:buClr>
                <a:schemeClr val="dk1"/>
              </a:buClr>
              <a:buSzPts val="1500"/>
              <a:buChar char="–"/>
            </a:pPr>
            <a:r>
              <a:rPr lang="en">
                <a:solidFill>
                  <a:schemeClr val="dk1"/>
                </a:solidFill>
                <a:latin typeface="Arial"/>
                <a:ea typeface="Arial"/>
                <a:cs typeface="Arial"/>
                <a:sym typeface="Arial"/>
              </a:rPr>
              <a:t>Adjusted with county-level fixed effects</a:t>
            </a:r>
            <a:endParaRPr>
              <a:solidFill>
                <a:schemeClr val="dk1"/>
              </a:solidFill>
              <a:latin typeface="Arial"/>
              <a:ea typeface="Arial"/>
              <a:cs typeface="Arial"/>
              <a:sym typeface="Arial"/>
            </a:endParaRPr>
          </a:p>
          <a:p>
            <a:pPr marL="0" lvl="0" indent="0" algn="l" rtl="0">
              <a:spcBef>
                <a:spcPts val="0"/>
              </a:spcBef>
              <a:spcAft>
                <a:spcPts val="0"/>
              </a:spcAft>
              <a:buNone/>
            </a:pPr>
            <a:endParaRPr>
              <a:solidFill>
                <a:schemeClr val="dk1"/>
              </a:solidFill>
              <a:latin typeface="Arial"/>
              <a:ea typeface="Arial"/>
              <a:cs typeface="Arial"/>
              <a:sym typeface="Arial"/>
            </a:endParaRPr>
          </a:p>
        </p:txBody>
      </p:sp>
      <p:pic>
        <p:nvPicPr>
          <p:cNvPr id="153" name="Google Shape;153;p32"/>
          <p:cNvPicPr preferRelativeResize="0"/>
          <p:nvPr/>
        </p:nvPicPr>
        <p:blipFill>
          <a:blip r:embed="rId3">
            <a:alphaModFix/>
          </a:blip>
          <a:stretch>
            <a:fillRect/>
          </a:stretch>
        </p:blipFill>
        <p:spPr>
          <a:xfrm>
            <a:off x="5591825" y="971550"/>
            <a:ext cx="2628900" cy="2266950"/>
          </a:xfrm>
          <a:prstGeom prst="rect">
            <a:avLst/>
          </a:prstGeom>
          <a:noFill/>
          <a:ln>
            <a:noFill/>
          </a:ln>
        </p:spPr>
      </p:pic>
      <p:pic>
        <p:nvPicPr>
          <p:cNvPr id="154" name="Google Shape;154;p32"/>
          <p:cNvPicPr preferRelativeResize="0"/>
          <p:nvPr/>
        </p:nvPicPr>
        <p:blipFill>
          <a:blip r:embed="rId4">
            <a:alphaModFix/>
          </a:blip>
          <a:stretch>
            <a:fillRect/>
          </a:stretch>
        </p:blipFill>
        <p:spPr>
          <a:xfrm>
            <a:off x="5403812" y="3433675"/>
            <a:ext cx="3004925" cy="803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86FB7"/>
        </a:solidFill>
        <a:effectLst/>
      </p:bgPr>
    </p:bg>
    <p:spTree>
      <p:nvGrpSpPr>
        <p:cNvPr id="1" name="Shape 158"/>
        <p:cNvGrpSpPr/>
        <p:nvPr/>
      </p:nvGrpSpPr>
      <p:grpSpPr>
        <a:xfrm>
          <a:off x="0" y="0"/>
          <a:ext cx="0" cy="0"/>
          <a:chOff x="0" y="0"/>
          <a:chExt cx="0" cy="0"/>
        </a:xfrm>
      </p:grpSpPr>
      <p:sp>
        <p:nvSpPr>
          <p:cNvPr id="159" name="Google Shape;159;p33"/>
          <p:cNvSpPr txBox="1">
            <a:spLocks noGrp="1"/>
          </p:cNvSpPr>
          <p:nvPr>
            <p:ph type="title"/>
          </p:nvPr>
        </p:nvSpPr>
        <p:spPr>
          <a:xfrm>
            <a:off x="457200" y="285750"/>
            <a:ext cx="8229600" cy="685800"/>
          </a:xfrm>
          <a:prstGeom prst="rect">
            <a:avLst/>
          </a:prstGeom>
          <a:noFill/>
          <a:ln>
            <a:noFill/>
          </a:ln>
        </p:spPr>
        <p:txBody>
          <a:bodyPr spcFirstLastPara="1" wrap="square" lIns="68575" tIns="34275" rIns="68575" bIns="34275" anchor="ctr" anchorCtr="0">
            <a:noAutofit/>
          </a:bodyPr>
          <a:lstStyle/>
          <a:p>
            <a:pPr marL="0" lvl="0" indent="0" algn="l" rtl="0">
              <a:spcBef>
                <a:spcPts val="0"/>
              </a:spcBef>
              <a:spcAft>
                <a:spcPts val="0"/>
              </a:spcAft>
              <a:buClr>
                <a:srgbClr val="286FB7"/>
              </a:buClr>
              <a:buSzPts val="3200"/>
              <a:buFont typeface="Arial"/>
              <a:buNone/>
            </a:pPr>
            <a:r>
              <a:rPr lang="en">
                <a:solidFill>
                  <a:schemeClr val="dk1"/>
                </a:solidFill>
              </a:rPr>
              <a:t>Results - WQS Regression</a:t>
            </a:r>
            <a:endParaRPr>
              <a:solidFill>
                <a:schemeClr val="dk1"/>
              </a:solidFill>
            </a:endParaRPr>
          </a:p>
        </p:txBody>
      </p:sp>
      <p:sp>
        <p:nvSpPr>
          <p:cNvPr id="160" name="Google Shape;160;p33"/>
          <p:cNvSpPr txBox="1">
            <a:spLocks noGrp="1"/>
          </p:cNvSpPr>
          <p:nvPr>
            <p:ph type="body" idx="1"/>
          </p:nvPr>
        </p:nvSpPr>
        <p:spPr>
          <a:xfrm>
            <a:off x="301000" y="1129675"/>
            <a:ext cx="3446100" cy="2053500"/>
          </a:xfrm>
          <a:prstGeom prst="rect">
            <a:avLst/>
          </a:prstGeom>
          <a:noFill/>
          <a:ln>
            <a:noFill/>
          </a:ln>
        </p:spPr>
        <p:txBody>
          <a:bodyPr spcFirstLastPara="1" wrap="square" lIns="68575" tIns="34275" rIns="68575" bIns="34275" anchor="t" anchorCtr="0">
            <a:normAutofit/>
          </a:bodyPr>
          <a:lstStyle/>
          <a:p>
            <a:pPr marL="0" lvl="0" indent="0" algn="l" rtl="0">
              <a:spcBef>
                <a:spcPts val="0"/>
              </a:spcBef>
              <a:spcAft>
                <a:spcPts val="0"/>
              </a:spcAft>
              <a:buNone/>
            </a:pPr>
            <a:r>
              <a:rPr lang="en" b="1">
                <a:solidFill>
                  <a:schemeClr val="dk1"/>
                </a:solidFill>
                <a:latin typeface="Arial"/>
                <a:ea typeface="Arial"/>
                <a:cs typeface="Arial"/>
                <a:sym typeface="Arial"/>
              </a:rPr>
              <a:t>Model 1</a:t>
            </a:r>
            <a:r>
              <a:rPr lang="en">
                <a:solidFill>
                  <a:schemeClr val="dk1"/>
                </a:solidFill>
                <a:latin typeface="Arial"/>
                <a:ea typeface="Arial"/>
                <a:cs typeface="Arial"/>
                <a:sym typeface="Arial"/>
              </a:rPr>
              <a:t> (Spatial + Temporal): </a:t>
            </a:r>
            <a:endParaRPr>
              <a:solidFill>
                <a:schemeClr val="dk1"/>
              </a:solidFill>
              <a:latin typeface="Arial"/>
              <a:ea typeface="Arial"/>
              <a:cs typeface="Arial"/>
              <a:sym typeface="Arial"/>
            </a:endParaRPr>
          </a:p>
          <a:p>
            <a:pPr marL="0" lvl="0" indent="0" algn="l" rtl="0">
              <a:spcBef>
                <a:spcPts val="0"/>
              </a:spcBef>
              <a:spcAft>
                <a:spcPts val="0"/>
              </a:spcAft>
              <a:buNone/>
            </a:pPr>
            <a:r>
              <a:rPr lang="en">
                <a:solidFill>
                  <a:schemeClr val="dk1"/>
                </a:solidFill>
                <a:latin typeface="Arial"/>
                <a:ea typeface="Arial"/>
                <a:cs typeface="Arial"/>
                <a:sym typeface="Arial"/>
              </a:rPr>
              <a:t>RR = 1.006 [95% CI: 1.004, 1.008]</a:t>
            </a:r>
            <a:endParaRPr>
              <a:solidFill>
                <a:schemeClr val="dk1"/>
              </a:solidFill>
              <a:latin typeface="Arial"/>
              <a:ea typeface="Arial"/>
              <a:cs typeface="Arial"/>
              <a:sym typeface="Arial"/>
            </a:endParaRPr>
          </a:p>
          <a:p>
            <a:pPr marL="0" lvl="0" indent="0" algn="l" rtl="0">
              <a:spcBef>
                <a:spcPts val="0"/>
              </a:spcBef>
              <a:spcAft>
                <a:spcPts val="0"/>
              </a:spcAft>
              <a:buNone/>
            </a:pPr>
            <a:endParaRPr>
              <a:solidFill>
                <a:schemeClr val="dk1"/>
              </a:solidFill>
              <a:latin typeface="Arial"/>
              <a:ea typeface="Arial"/>
              <a:cs typeface="Arial"/>
              <a:sym typeface="Arial"/>
            </a:endParaRPr>
          </a:p>
          <a:p>
            <a:pPr marL="0" lvl="0" indent="0" algn="l" rtl="0">
              <a:lnSpc>
                <a:spcPct val="100000"/>
              </a:lnSpc>
              <a:spcBef>
                <a:spcPts val="0"/>
              </a:spcBef>
              <a:spcAft>
                <a:spcPts val="0"/>
              </a:spcAft>
              <a:buNone/>
            </a:pPr>
            <a:endParaRPr>
              <a:solidFill>
                <a:schemeClr val="dk1"/>
              </a:solidFill>
            </a:endParaRPr>
          </a:p>
        </p:txBody>
      </p:sp>
      <p:pic>
        <p:nvPicPr>
          <p:cNvPr id="161" name="Google Shape;161;p33"/>
          <p:cNvPicPr preferRelativeResize="0"/>
          <p:nvPr/>
        </p:nvPicPr>
        <p:blipFill>
          <a:blip r:embed="rId3">
            <a:alphaModFix/>
          </a:blip>
          <a:stretch>
            <a:fillRect/>
          </a:stretch>
        </p:blipFill>
        <p:spPr>
          <a:xfrm>
            <a:off x="4247800" y="1050597"/>
            <a:ext cx="4145174" cy="2415600"/>
          </a:xfrm>
          <a:prstGeom prst="rect">
            <a:avLst/>
          </a:prstGeom>
          <a:noFill/>
          <a:ln>
            <a:noFill/>
          </a:ln>
        </p:spPr>
      </p:pic>
      <p:pic>
        <p:nvPicPr>
          <p:cNvPr id="162" name="Google Shape;162;p33"/>
          <p:cNvPicPr preferRelativeResize="0"/>
          <p:nvPr/>
        </p:nvPicPr>
        <p:blipFill rotWithShape="1">
          <a:blip r:embed="rId4">
            <a:alphaModFix/>
          </a:blip>
          <a:srcRect r="3707"/>
          <a:stretch/>
        </p:blipFill>
        <p:spPr>
          <a:xfrm>
            <a:off x="532225" y="2178900"/>
            <a:ext cx="2417525" cy="785700"/>
          </a:xfrm>
          <a:prstGeom prst="rect">
            <a:avLst/>
          </a:prstGeom>
          <a:noFill/>
          <a:ln>
            <a:noFill/>
          </a:ln>
        </p:spPr>
      </p:pic>
      <p:sp>
        <p:nvSpPr>
          <p:cNvPr id="163" name="Google Shape;163;p33"/>
          <p:cNvSpPr txBox="1"/>
          <p:nvPr/>
        </p:nvSpPr>
        <p:spPr>
          <a:xfrm>
            <a:off x="5413250" y="3545250"/>
            <a:ext cx="20838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chemeClr val="dk1"/>
                </a:solidFill>
                <a:latin typeface="Times New Roman"/>
                <a:ea typeface="Times New Roman"/>
                <a:cs typeface="Times New Roman"/>
                <a:sym typeface="Times New Roman"/>
              </a:rPr>
              <a:t>Ψ is represented as wqs</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6_sos_1">
  <a:themeElements>
    <a:clrScheme name="Custom 2">
      <a:dk1>
        <a:srgbClr val="FFFFFF"/>
      </a:dk1>
      <a:lt1>
        <a:srgbClr val="FFFFFF"/>
      </a:lt1>
      <a:dk2>
        <a:srgbClr val="000000"/>
      </a:dk2>
      <a:lt2>
        <a:srgbClr val="454545"/>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2422</Words>
  <Application>Microsoft Office PowerPoint</Application>
  <PresentationFormat>On-screen Show (16:9)</PresentationFormat>
  <Paragraphs>152</Paragraphs>
  <Slides>14</Slides>
  <Notes>14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Gill Sans</vt:lpstr>
      <vt:lpstr>Times New Roman</vt:lpstr>
      <vt:lpstr>Twentieth Century</vt:lpstr>
      <vt:lpstr>Roboto</vt:lpstr>
      <vt:lpstr>Avenir</vt:lpstr>
      <vt:lpstr>Simple Light</vt:lpstr>
      <vt:lpstr>6_sos_1</vt:lpstr>
      <vt:lpstr>Evaluating the Joint Effects of O3, NO2, and PM2.5  as an Exposure Mixture on Mortality </vt:lpstr>
      <vt:lpstr>Background - Introduction </vt:lpstr>
      <vt:lpstr>Background - Study Objective</vt:lpstr>
      <vt:lpstr>Data Sources</vt:lpstr>
      <vt:lpstr>Methods - WQS Regression</vt:lpstr>
      <vt:lpstr>Methods - Quantile g-computation</vt:lpstr>
      <vt:lpstr>Model Specifications</vt:lpstr>
      <vt:lpstr>Results - Data Characterization</vt:lpstr>
      <vt:lpstr>Results - WQS Regression</vt:lpstr>
      <vt:lpstr>Results - WQS Regression (cont.)</vt:lpstr>
      <vt:lpstr>Results - Quantile g-computation</vt:lpstr>
      <vt:lpstr>Discussion</vt:lpstr>
      <vt:lpstr>Conclusion &amp; Future Directions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Nisha Lingam</cp:lastModifiedBy>
  <cp:revision>1</cp:revision>
  <dcterms:modified xsi:type="dcterms:W3CDTF">2025-08-17T18:12:02Z</dcterms:modified>
</cp:coreProperties>
</file>